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300" r:id="rId2"/>
    <p:sldId id="301" r:id="rId3"/>
    <p:sldId id="323" r:id="rId4"/>
    <p:sldId id="322" r:id="rId5"/>
    <p:sldId id="319" r:id="rId6"/>
    <p:sldId id="321" r:id="rId7"/>
    <p:sldId id="273" r:id="rId8"/>
    <p:sldId id="274" r:id="rId9"/>
    <p:sldId id="278" r:id="rId10"/>
    <p:sldId id="309" r:id="rId11"/>
    <p:sldId id="285" r:id="rId12"/>
    <p:sldId id="277" r:id="rId13"/>
    <p:sldId id="279" r:id="rId14"/>
    <p:sldId id="280" r:id="rId15"/>
    <p:sldId id="267" r:id="rId16"/>
    <p:sldId id="268" r:id="rId17"/>
    <p:sldId id="269" r:id="rId18"/>
    <p:sldId id="270" r:id="rId19"/>
    <p:sldId id="271" r:id="rId20"/>
    <p:sldId id="272" r:id="rId21"/>
    <p:sldId id="303" r:id="rId22"/>
    <p:sldId id="304" r:id="rId23"/>
    <p:sldId id="275" r:id="rId24"/>
    <p:sldId id="276" r:id="rId25"/>
    <p:sldId id="305" r:id="rId26"/>
    <p:sldId id="306" r:id="rId27"/>
    <p:sldId id="307" r:id="rId28"/>
    <p:sldId id="308" r:id="rId29"/>
    <p:sldId id="281" r:id="rId30"/>
    <p:sldId id="288" r:id="rId31"/>
    <p:sldId id="295" r:id="rId32"/>
    <p:sldId id="297" r:id="rId33"/>
    <p:sldId id="313" r:id="rId34"/>
    <p:sldId id="316" r:id="rId35"/>
    <p:sldId id="315" r:id="rId36"/>
    <p:sldId id="298" r:id="rId37"/>
    <p:sldId id="317" r:id="rId38"/>
    <p:sldId id="312" r:id="rId39"/>
    <p:sldId id="318" r:id="rId40"/>
    <p:sldId id="299" r:id="rId41"/>
    <p:sldId id="310" r:id="rId42"/>
    <p:sldId id="311" r:id="rId43"/>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user" initials="u" lastIdx="1"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70" autoAdjust="0"/>
  </p:normalViewPr>
  <p:slideViewPr>
    <p:cSldViewPr>
      <p:cViewPr varScale="1">
        <p:scale>
          <a:sx n="110" d="100"/>
          <a:sy n="110" d="100"/>
        </p:scale>
        <p:origin x="642"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2020-05-06</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8885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Description">
    <p:spTree>
      <p:nvGrpSpPr>
        <p:cNvPr id="1" name=""/>
        <p:cNvGrpSpPr/>
        <p:nvPr/>
      </p:nvGrpSpPr>
      <p:grpSpPr>
        <a:xfrm>
          <a:off x="0" y="0"/>
          <a:ext cx="0" cy="0"/>
          <a:chOff x="0" y="0"/>
          <a:chExt cx="0" cy="0"/>
        </a:xfrm>
      </p:grpSpPr>
      <p:graphicFrame>
        <p:nvGraphicFramePr>
          <p:cNvPr id="49" name="표 1"/>
          <p:cNvGraphicFramePr/>
          <p:nvPr/>
        </p:nvGraphicFramePr>
        <p:xfrm>
          <a:off x="47328" y="60080"/>
          <a:ext cx="12095665" cy="6491125"/>
        </p:xfrm>
        <a:graphic>
          <a:graphicData uri="http://schemas.openxmlformats.org/drawingml/2006/table">
            <a:tbl>
              <a:tblPr firstRow="1" bandRow="1"/>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5"/>
                    </a:ext>
                  </a:extLst>
                </a:gridCol>
                <a:gridCol w="623991">
                  <a:extLst>
                    <a:ext uri="{9D8B030D-6E8A-4147-A177-3AD203B41FA5}">
                      <a16:colId xmlns:a16="http://schemas.microsoft.com/office/drawing/2014/main" val="20006"/>
                    </a:ext>
                  </a:extLst>
                </a:gridCol>
              </a:tblGrid>
              <a:tr h="0">
                <a:tc>
                  <a:txBody>
                    <a:bodyPr/>
                    <a:lstStyle/>
                    <a:p>
                      <a:pPr algn="l">
                        <a:defRPr sz="1800" b="0">
                          <a:solidFill>
                            <a:srgbClr val="000000"/>
                          </a:solidFill>
                        </a:defRPr>
                      </a:pPr>
                      <a:r>
                        <a:rPr sz="1000" b="1"/>
                        <a:t>Page Title.</a:t>
                      </a:r>
                    </a:p>
                  </a:txBody>
                  <a:tcPr marL="60960" marR="60960" marT="60960" marB="60960" anchor="ctr" horzOverflow="overflow">
                    <a:lnB w="3175">
                      <a:solidFill>
                        <a:srgbClr val="D9D9D9"/>
                      </a:solidFill>
                    </a:lnB>
                    <a:solidFill>
                      <a:srgbClr val="F2F2F2"/>
                    </a:solidFill>
                  </a:tcPr>
                </a:tc>
                <a:tc>
                  <a:txBody>
                    <a:bodyPr/>
                    <a:lstStyle/>
                    <a:p>
                      <a:pPr algn="l">
                        <a:defRPr sz="1000">
                          <a:solidFill>
                            <a:srgbClr val="000000"/>
                          </a:solidFill>
                        </a:defRPr>
                      </a:pPr>
                      <a:endParaRPr/>
                    </a:p>
                  </a:txBody>
                  <a:tcPr marL="60960" marR="60960" marT="60960" marB="60960" anchor="ctr" horzOverflow="overflow">
                    <a:lnB w="3175">
                      <a:solidFill>
                        <a:srgbClr val="D9D9D9"/>
                      </a:solidFill>
                    </a:lnB>
                    <a:noFill/>
                  </a:tcPr>
                </a:tc>
                <a:tc>
                  <a:txBody>
                    <a:bodyPr/>
                    <a:lstStyle/>
                    <a:p>
                      <a:pPr algn="l">
                        <a:defRPr sz="1800" b="0">
                          <a:solidFill>
                            <a:srgbClr val="000000"/>
                          </a:solidFill>
                        </a:defRPr>
                      </a:pPr>
                      <a:r>
                        <a:rPr sz="1000" b="1"/>
                        <a:t>Group Title.</a:t>
                      </a:r>
                    </a:p>
                  </a:txBody>
                  <a:tcPr marL="60960" marR="60960" marT="60960" marB="60960" anchor="ctr" horzOverflow="overflow">
                    <a:lnB w="3175">
                      <a:solidFill>
                        <a:srgbClr val="D9D9D9"/>
                      </a:solidFill>
                    </a:lnB>
                    <a:solidFill>
                      <a:srgbClr val="F2F2F2"/>
                    </a:solidFill>
                  </a:tcPr>
                </a:tc>
                <a:tc>
                  <a:txBody>
                    <a:bodyPr/>
                    <a:lstStyle/>
                    <a:p>
                      <a:pPr algn="l">
                        <a:defRPr sz="1000">
                          <a:solidFill>
                            <a:srgbClr val="000000"/>
                          </a:solidFill>
                        </a:defRPr>
                      </a:pPr>
                      <a:endParaRPr/>
                    </a:p>
                  </a:txBody>
                  <a:tcPr marL="60960" marR="60960" marT="60960" marB="60960" anchor="ctr" horzOverflow="overflow">
                    <a:lnR w="3175">
                      <a:solidFill>
                        <a:srgbClr val="D9D9D9"/>
                      </a:solidFill>
                    </a:lnR>
                    <a:lnB w="3175">
                      <a:solidFill>
                        <a:srgbClr val="D9D9D9"/>
                      </a:solidFill>
                    </a:lnB>
                    <a:noFill/>
                  </a:tcPr>
                </a:tc>
                <a:tc>
                  <a:txBody>
                    <a:bodyPr/>
                    <a:lstStyle/>
                    <a:p>
                      <a:pPr algn="l">
                        <a:defRPr sz="1800" b="0">
                          <a:solidFill>
                            <a:srgbClr val="000000"/>
                          </a:solidFill>
                        </a:defRPr>
                      </a:pPr>
                      <a:r>
                        <a:rPr sz="1000" b="1"/>
                        <a:t>Description.</a:t>
                      </a:r>
                    </a:p>
                  </a:txBody>
                  <a:tcPr marL="60960" marR="60960" marT="60960" marB="60960" anchor="ctr" horzOverflow="overflow">
                    <a:lnL w="3175">
                      <a:solidFill>
                        <a:srgbClr val="D9D9D9"/>
                      </a:solidFill>
                    </a:lnL>
                    <a:lnB w="3175">
                      <a:solidFill>
                        <a:srgbClr val="D9D9D9"/>
                      </a:solidFill>
                    </a:lnB>
                    <a:solidFill>
                      <a:srgbClr val="F2F2F2"/>
                    </a:solidFill>
                  </a:tcPr>
                </a:tc>
                <a:tc>
                  <a:txBody>
                    <a:bodyPr/>
                    <a:lstStyle/>
                    <a:p>
                      <a:pPr algn="l">
                        <a:defRPr sz="1800" b="0">
                          <a:solidFill>
                            <a:srgbClr val="000000"/>
                          </a:solidFill>
                        </a:defRPr>
                      </a:pPr>
                      <a:r>
                        <a:rPr sz="1000" b="1"/>
                        <a:t>Page.</a:t>
                      </a:r>
                    </a:p>
                  </a:txBody>
                  <a:tcPr marL="60960" marR="60960" marT="60960" marB="60960" anchor="ctr" horzOverflow="overflow">
                    <a:lnB w="3175">
                      <a:solidFill>
                        <a:srgbClr val="D9D9D9"/>
                      </a:solidFill>
                    </a:lnB>
                    <a:solidFill>
                      <a:srgbClr val="F2F2F2"/>
                    </a:solidFill>
                  </a:tcPr>
                </a:tc>
                <a:tc>
                  <a:txBody>
                    <a:bodyPr/>
                    <a:lstStyle/>
                    <a:p>
                      <a:pPr>
                        <a:defRPr>
                          <a:solidFill>
                            <a:srgbClr val="000000"/>
                          </a:solidFill>
                        </a:defRPr>
                      </a:pPr>
                      <a:endParaRPr/>
                    </a:p>
                  </a:txBody>
                  <a:tcPr marL="60960" marR="60960" marT="60960" marB="60960" anchor="ctr" horzOverflow="overflow">
                    <a:lnB w="3175">
                      <a:solidFill>
                        <a:srgbClr val="D9D9D9"/>
                      </a:solidFill>
                    </a:lnB>
                    <a:noFill/>
                  </a:tcPr>
                </a:tc>
                <a:extLst>
                  <a:ext uri="{0D108BD9-81ED-4DB2-BD59-A6C34878D82A}">
                    <a16:rowId xmlns:a16="http://schemas.microsoft.com/office/drawing/2014/main" val="10000"/>
                  </a:ext>
                </a:extLst>
              </a:tr>
              <a:tr h="6094885">
                <a:tc gridSpan="4">
                  <a:txBody>
                    <a:bodyPr/>
                    <a:lstStyle/>
                    <a:p>
                      <a:pPr algn="l">
                        <a:defRPr sz="900"/>
                      </a:pPr>
                      <a:endParaRPr/>
                    </a:p>
                  </a:txBody>
                  <a:tcPr marL="45720" marR="45720" anchor="ctr" horzOverflow="overflow">
                    <a:lnR w="3175">
                      <a:solidFill>
                        <a:srgbClr val="D9D9D9"/>
                      </a:solidFill>
                    </a:lnR>
                    <a:lnT w="3175">
                      <a:solidFill>
                        <a:srgbClr val="D9D9D9"/>
                      </a:solidFill>
                    </a:lnT>
                    <a:noFill/>
                  </a:tcPr>
                </a:tc>
                <a:tc hMerge="1">
                  <a:txBody>
                    <a:bodyPr/>
                    <a:lstStyle/>
                    <a:p>
                      <a:endParaRPr lang="ko-KR"/>
                    </a:p>
                  </a:txBody>
                  <a:tcPr/>
                </a:tc>
                <a:tc hMerge="1">
                  <a:txBody>
                    <a:bodyPr/>
                    <a:lstStyle/>
                    <a:p>
                      <a:endParaRPr lang="ko-KR"/>
                    </a:p>
                  </a:txBody>
                  <a:tcPr/>
                </a:tc>
                <a:tc hMerge="1">
                  <a:txBody>
                    <a:bodyPr/>
                    <a:lstStyle/>
                    <a:p>
                      <a:endParaRPr lang="ko-KR"/>
                    </a:p>
                  </a:txBody>
                  <a:tcPr/>
                </a:tc>
                <a:tc gridSpan="3">
                  <a:txBody>
                    <a:bodyPr/>
                    <a:lstStyle/>
                    <a:p>
                      <a:pPr algn="l"/>
                      <a:endParaRPr/>
                    </a:p>
                  </a:txBody>
                  <a:tcPr marL="60960" marR="60960" marT="60960" marB="60960" anchor="ctr" horzOverflow="overflow">
                    <a:lnL w="3175">
                      <a:solidFill>
                        <a:srgbClr val="D9D9D9"/>
                      </a:solidFill>
                    </a:lnL>
                    <a:lnT w="3175">
                      <a:solidFill>
                        <a:srgbClr val="D9D9D9"/>
                      </a:solidFill>
                    </a:lnT>
                    <a:noFill/>
                  </a:tcP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1"/>
                  </a:ext>
                </a:extLst>
              </a:tr>
            </a:tbl>
          </a:graphicData>
        </a:graphic>
      </p:graphicFrame>
      <p:sp>
        <p:nvSpPr>
          <p:cNvPr id="50" name="본문 첫 번째 줄…"/>
          <p:cNvSpPr txBox="1">
            <a:spLocks noGrp="1"/>
          </p:cNvSpPr>
          <p:nvPr>
            <p:ph type="body" sz="quarter" idx="1"/>
          </p:nvPr>
        </p:nvSpPr>
        <p:spPr>
          <a:xfrm>
            <a:off x="1199457" y="110748"/>
            <a:ext cx="2965332" cy="221026"/>
          </a:xfrm>
          <a:prstGeom prst="rect">
            <a:avLst/>
          </a:prstGeom>
        </p:spPr>
        <p:txBody>
          <a:bodyPr anchor="ctr">
            <a:normAutofit/>
          </a:bodyPr>
          <a:lstStyle>
            <a:lvl1pPr>
              <a:defRPr sz="900">
                <a:solidFill>
                  <a:srgbClr val="808080"/>
                </a:solidFill>
                <a:latin typeface="+mn-lt"/>
                <a:ea typeface="+mn-ea"/>
                <a:cs typeface="+mn-cs"/>
                <a:sym typeface="Helvetica"/>
              </a:defRPr>
            </a:lvl1pPr>
            <a:lvl2pPr marL="549048" indent="-91848">
              <a:defRPr sz="900">
                <a:solidFill>
                  <a:srgbClr val="808080"/>
                </a:solidFill>
                <a:latin typeface="+mn-lt"/>
                <a:ea typeface="+mn-ea"/>
                <a:cs typeface="+mn-cs"/>
                <a:sym typeface="Helvetica"/>
              </a:defRPr>
            </a:lvl2pPr>
            <a:lvl3pPr marL="1000125" indent="-85725">
              <a:defRPr sz="900">
                <a:solidFill>
                  <a:srgbClr val="808080"/>
                </a:solidFill>
                <a:latin typeface="+mn-lt"/>
                <a:ea typeface="+mn-ea"/>
                <a:cs typeface="+mn-cs"/>
                <a:sym typeface="Helvetica"/>
              </a:defRPr>
            </a:lvl3pPr>
            <a:lvl4pPr marL="1474469" indent="-102869">
              <a:defRPr sz="900">
                <a:solidFill>
                  <a:srgbClr val="808080"/>
                </a:solidFill>
                <a:latin typeface="+mn-lt"/>
                <a:ea typeface="+mn-ea"/>
                <a:cs typeface="+mn-cs"/>
                <a:sym typeface="Helvetica"/>
              </a:defRPr>
            </a:lvl4pPr>
            <a:lvl5pPr marL="1931670" indent="-102870">
              <a:defRPr sz="900">
                <a:solidFill>
                  <a:srgbClr val="808080"/>
                </a:solidFill>
                <a:latin typeface="+mn-lt"/>
                <a:ea typeface="+mn-ea"/>
                <a:cs typeface="+mn-cs"/>
                <a:sym typeface="Helvetica"/>
              </a:defRPr>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1" name="텍스트 개체 틀 18"/>
          <p:cNvSpPr>
            <a:spLocks noGrp="1"/>
          </p:cNvSpPr>
          <p:nvPr>
            <p:ph type="body" sz="quarter" idx="13"/>
          </p:nvPr>
        </p:nvSpPr>
        <p:spPr>
          <a:xfrm>
            <a:off x="5231903" y="110747"/>
            <a:ext cx="3329469" cy="221027"/>
          </a:xfrm>
          <a:prstGeom prst="rect">
            <a:avLst/>
          </a:prstGeom>
        </p:spPr>
        <p:txBody>
          <a:bodyPr anchor="ctr">
            <a:normAutofit/>
          </a:bodyPr>
          <a:lstStyle/>
          <a:p>
            <a:pPr>
              <a:defRPr sz="900">
                <a:solidFill>
                  <a:srgbClr val="808080"/>
                </a:solidFill>
              </a:defRPr>
            </a:pPr>
            <a:endParaRPr/>
          </a:p>
        </p:txBody>
      </p:sp>
      <p:sp>
        <p:nvSpPr>
          <p:cNvPr id="5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1778864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 id="2147483666" r:id="rId5"/>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singulart.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20F661E-51BD-4296-AA0A-5A32425AB0EA}"/>
              </a:ext>
            </a:extLst>
          </p:cNvPr>
          <p:cNvSpPr/>
          <p:nvPr/>
        </p:nvSpPr>
        <p:spPr>
          <a:xfrm>
            <a:off x="330070" y="323850"/>
            <a:ext cx="1349440" cy="1492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r>
              <a:rPr lang="ko-KR" altLang="en-US" dirty="0"/>
              <a:t>조 </a:t>
            </a:r>
            <a:endParaRPr lang="en-US" altLang="ko-KR" dirty="0"/>
          </a:p>
          <a:p>
            <a:pPr algn="ctr"/>
            <a:endParaRPr lang="en-US" altLang="ko-KR" dirty="0"/>
          </a:p>
          <a:p>
            <a:pPr algn="ctr"/>
            <a:r>
              <a:rPr lang="ko-KR" altLang="en-US" b="1" dirty="0"/>
              <a:t>기억해조</a:t>
            </a:r>
          </a:p>
        </p:txBody>
      </p:sp>
      <p:grpSp>
        <p:nvGrpSpPr>
          <p:cNvPr id="6" name="그룹 5">
            <a:extLst>
              <a:ext uri="{FF2B5EF4-FFF2-40B4-BE49-F238E27FC236}">
                <a16:creationId xmlns:a16="http://schemas.microsoft.com/office/drawing/2014/main" id="{FDD64BA8-D515-4746-922B-1390B4A1EB5C}"/>
              </a:ext>
            </a:extLst>
          </p:cNvPr>
          <p:cNvGrpSpPr/>
          <p:nvPr/>
        </p:nvGrpSpPr>
        <p:grpSpPr>
          <a:xfrm>
            <a:off x="1663094" y="1628800"/>
            <a:ext cx="8854751" cy="1678319"/>
            <a:chOff x="1679510" y="1623527"/>
            <a:chExt cx="8854751" cy="1678319"/>
          </a:xfrm>
        </p:grpSpPr>
        <p:sp>
          <p:nvSpPr>
            <p:cNvPr id="8" name="TextBox 7">
              <a:extLst>
                <a:ext uri="{FF2B5EF4-FFF2-40B4-BE49-F238E27FC236}">
                  <a16:creationId xmlns:a16="http://schemas.microsoft.com/office/drawing/2014/main" id="{205303B1-A465-4C4F-A4FD-8C8AB325F387}"/>
                </a:ext>
              </a:extLst>
            </p:cNvPr>
            <p:cNvSpPr txBox="1"/>
            <p:nvPr/>
          </p:nvSpPr>
          <p:spPr>
            <a:xfrm>
              <a:off x="1679510" y="1623527"/>
              <a:ext cx="8854751" cy="461665"/>
            </a:xfrm>
            <a:prstGeom prst="rect">
              <a:avLst/>
            </a:prstGeom>
            <a:noFill/>
          </p:spPr>
          <p:txBody>
            <a:bodyPr wrap="square" rtlCol="0">
              <a:spAutoFit/>
            </a:bodyPr>
            <a:lstStyle/>
            <a:p>
              <a:pPr algn="ctr"/>
              <a:r>
                <a:rPr lang="ko-KR" altLang="en-US" sz="2400" b="1" dirty="0"/>
                <a:t>미술 작품 판매 사이트</a:t>
              </a:r>
            </a:p>
          </p:txBody>
        </p:sp>
        <p:sp>
          <p:nvSpPr>
            <p:cNvPr id="9" name="TextBox 8">
              <a:extLst>
                <a:ext uri="{FF2B5EF4-FFF2-40B4-BE49-F238E27FC236}">
                  <a16:creationId xmlns:a16="http://schemas.microsoft.com/office/drawing/2014/main" id="{57EACBEF-02A2-4825-A1BC-AB80766C6FA3}"/>
                </a:ext>
              </a:extLst>
            </p:cNvPr>
            <p:cNvSpPr txBox="1"/>
            <p:nvPr/>
          </p:nvSpPr>
          <p:spPr>
            <a:xfrm>
              <a:off x="2422358" y="2101517"/>
              <a:ext cx="7347284" cy="1200329"/>
            </a:xfrm>
            <a:prstGeom prst="rect">
              <a:avLst/>
            </a:prstGeom>
            <a:noFill/>
          </p:spPr>
          <p:txBody>
            <a:bodyPr wrap="square" rtlCol="0">
              <a:spAutoFit/>
            </a:bodyPr>
            <a:lstStyle/>
            <a:p>
              <a:pPr algn="ctr"/>
              <a:r>
                <a:rPr lang="en-US" altLang="ko-KR" sz="7200" b="1" dirty="0"/>
                <a:t>REMEMBER ART</a:t>
              </a:r>
              <a:endParaRPr lang="ko-KR" altLang="en-US" sz="7200" b="1" dirty="0"/>
            </a:p>
          </p:txBody>
        </p:sp>
      </p:grpSp>
      <p:sp>
        <p:nvSpPr>
          <p:cNvPr id="10" name="직사각형 9">
            <a:extLst>
              <a:ext uri="{FF2B5EF4-FFF2-40B4-BE49-F238E27FC236}">
                <a16:creationId xmlns:a16="http://schemas.microsoft.com/office/drawing/2014/main" id="{E9F9CEB7-F94C-4523-B02F-A8C2309E570A}"/>
              </a:ext>
            </a:extLst>
          </p:cNvPr>
          <p:cNvSpPr/>
          <p:nvPr/>
        </p:nvSpPr>
        <p:spPr>
          <a:xfrm>
            <a:off x="-436790" y="5857878"/>
            <a:ext cx="13087350" cy="1352543"/>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6C1EFA3E-9229-4F08-A7D3-3166DD009851}"/>
              </a:ext>
            </a:extLst>
          </p:cNvPr>
          <p:cNvSpPr txBox="1"/>
          <p:nvPr/>
        </p:nvSpPr>
        <p:spPr>
          <a:xfrm>
            <a:off x="0" y="6018251"/>
            <a:ext cx="12192000" cy="400110"/>
          </a:xfrm>
          <a:prstGeom prst="rect">
            <a:avLst/>
          </a:prstGeom>
          <a:noFill/>
        </p:spPr>
        <p:txBody>
          <a:bodyPr wrap="square" rtlCol="0">
            <a:spAutoFit/>
          </a:bodyPr>
          <a:lstStyle/>
          <a:p>
            <a:pPr algn="ctr"/>
            <a:r>
              <a:rPr lang="ko-KR" altLang="en-US" sz="2000" dirty="0">
                <a:latin typeface="+mn-ea"/>
              </a:rPr>
              <a:t>김 경 섭      강 우 정      김 계 연      김 다 슬      박 종 우      조 성 균      홍 샘 이</a:t>
            </a:r>
          </a:p>
        </p:txBody>
      </p:sp>
    </p:spTree>
    <p:extLst>
      <p:ext uri="{BB962C8B-B14F-4D97-AF65-F5344CB8AC3E}">
        <p14:creationId xmlns:p14="http://schemas.microsoft.com/office/powerpoint/2010/main" val="3263443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텍스트 개체 틀 1">
            <a:extLst>
              <a:ext uri="{FF2B5EF4-FFF2-40B4-BE49-F238E27FC236}">
                <a16:creationId xmlns:a16="http://schemas.microsoft.com/office/drawing/2014/main" id="{E018E891-2BBE-4AAB-9725-55DD815D1983}"/>
              </a:ext>
            </a:extLst>
          </p:cNvPr>
          <p:cNvSpPr>
            <a:spLocks noGrp="1"/>
          </p:cNvSpPr>
          <p:nvPr>
            <p:ph type="body" sz="quarter" idx="10"/>
          </p:nvPr>
        </p:nvSpPr>
        <p:spPr>
          <a:xfrm>
            <a:off x="1199457" y="110748"/>
            <a:ext cx="2965331" cy="221025"/>
          </a:xfrm>
        </p:spPr>
        <p:txBody>
          <a:bodyPr/>
          <a:lstStyle/>
          <a:p>
            <a:r>
              <a:rPr lang="ko-KR" altLang="en-US" dirty="0"/>
              <a:t>로그인 실패 시 뜨는 새로운 화면</a:t>
            </a:r>
          </a:p>
        </p:txBody>
      </p:sp>
      <p:sp>
        <p:nvSpPr>
          <p:cNvPr id="17" name="텍스트 개체 틀 2">
            <a:extLst>
              <a:ext uri="{FF2B5EF4-FFF2-40B4-BE49-F238E27FC236}">
                <a16:creationId xmlns:a16="http://schemas.microsoft.com/office/drawing/2014/main" id="{22BAB717-4960-4F0A-A280-6E6651BF46F7}"/>
              </a:ext>
            </a:extLst>
          </p:cNvPr>
          <p:cNvSpPr>
            <a:spLocks noGrp="1"/>
          </p:cNvSpPr>
          <p:nvPr>
            <p:ph type="body" sz="quarter" idx="11"/>
          </p:nvPr>
        </p:nvSpPr>
        <p:spPr>
          <a:xfrm>
            <a:off x="5231904" y="110748"/>
            <a:ext cx="3329469" cy="221025"/>
          </a:xfrm>
        </p:spPr>
        <p:txBody>
          <a:bodyPr/>
          <a:lstStyle/>
          <a:p>
            <a:r>
              <a:rPr lang="en-US" altLang="ko-KR" dirty="0"/>
              <a:t>LOGIN and REGISTER</a:t>
            </a:r>
            <a:endParaRPr lang="ko-KR" altLang="en-US" dirty="0"/>
          </a:p>
        </p:txBody>
      </p:sp>
      <p:pic>
        <p:nvPicPr>
          <p:cNvPr id="19" name="그림 18">
            <a:extLst>
              <a:ext uri="{FF2B5EF4-FFF2-40B4-BE49-F238E27FC236}">
                <a16:creationId xmlns:a16="http://schemas.microsoft.com/office/drawing/2014/main" id="{92B023A8-3860-4877-BF6F-12B58905D3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293" t="25349" r="24137" b="21134"/>
          <a:stretch/>
        </p:blipFill>
        <p:spPr>
          <a:xfrm>
            <a:off x="623392" y="970651"/>
            <a:ext cx="3672408" cy="2468919"/>
          </a:xfrm>
          <a:prstGeom prst="rect">
            <a:avLst/>
          </a:prstGeom>
        </p:spPr>
      </p:pic>
      <p:sp>
        <p:nvSpPr>
          <p:cNvPr id="20" name="직사각형 19">
            <a:extLst>
              <a:ext uri="{FF2B5EF4-FFF2-40B4-BE49-F238E27FC236}">
                <a16:creationId xmlns:a16="http://schemas.microsoft.com/office/drawing/2014/main" id="{DC692EFE-35B1-4317-9031-684CE640D2B8}"/>
              </a:ext>
            </a:extLst>
          </p:cNvPr>
          <p:cNvSpPr/>
          <p:nvPr/>
        </p:nvSpPr>
        <p:spPr>
          <a:xfrm>
            <a:off x="3117052" y="2312004"/>
            <a:ext cx="227744" cy="2708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pic>
        <p:nvPicPr>
          <p:cNvPr id="21" name="그림 20">
            <a:extLst>
              <a:ext uri="{FF2B5EF4-FFF2-40B4-BE49-F238E27FC236}">
                <a16:creationId xmlns:a16="http://schemas.microsoft.com/office/drawing/2014/main" id="{2EF6D8B1-91F7-46CE-8060-FF8064434C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44" t="14172" r="18588" b="16638"/>
          <a:stretch/>
        </p:blipFill>
        <p:spPr>
          <a:xfrm>
            <a:off x="563094" y="3140968"/>
            <a:ext cx="5172866" cy="4259534"/>
          </a:xfrm>
          <a:prstGeom prst="rect">
            <a:avLst/>
          </a:prstGeom>
        </p:spPr>
      </p:pic>
      <p:sp>
        <p:nvSpPr>
          <p:cNvPr id="22" name="직사각형 21">
            <a:extLst>
              <a:ext uri="{FF2B5EF4-FFF2-40B4-BE49-F238E27FC236}">
                <a16:creationId xmlns:a16="http://schemas.microsoft.com/office/drawing/2014/main" id="{4DED41EC-4024-4037-A46E-1A43A5C717A6}"/>
              </a:ext>
            </a:extLst>
          </p:cNvPr>
          <p:cNvSpPr/>
          <p:nvPr/>
        </p:nvSpPr>
        <p:spPr>
          <a:xfrm>
            <a:off x="263352" y="3603361"/>
            <a:ext cx="230312" cy="2423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pic>
        <p:nvPicPr>
          <p:cNvPr id="23" name="그림 22">
            <a:extLst>
              <a:ext uri="{FF2B5EF4-FFF2-40B4-BE49-F238E27FC236}">
                <a16:creationId xmlns:a16="http://schemas.microsoft.com/office/drawing/2014/main" id="{FDA63490-9B43-430F-85DF-763211DF91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89" t="16133" r="17621" b="13652"/>
          <a:stretch/>
        </p:blipFill>
        <p:spPr>
          <a:xfrm>
            <a:off x="4223794" y="583210"/>
            <a:ext cx="4104454" cy="3375461"/>
          </a:xfrm>
          <a:prstGeom prst="rect">
            <a:avLst/>
          </a:prstGeom>
        </p:spPr>
      </p:pic>
      <p:sp>
        <p:nvSpPr>
          <p:cNvPr id="24" name="직사각형 23">
            <a:extLst>
              <a:ext uri="{FF2B5EF4-FFF2-40B4-BE49-F238E27FC236}">
                <a16:creationId xmlns:a16="http://schemas.microsoft.com/office/drawing/2014/main" id="{8E4E7B0F-E85B-4593-B085-F55E2080102F}"/>
              </a:ext>
            </a:extLst>
          </p:cNvPr>
          <p:cNvSpPr/>
          <p:nvPr/>
        </p:nvSpPr>
        <p:spPr>
          <a:xfrm>
            <a:off x="4929421" y="108633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graphicFrame>
        <p:nvGraphicFramePr>
          <p:cNvPr id="26" name="표 25">
            <a:extLst>
              <a:ext uri="{FF2B5EF4-FFF2-40B4-BE49-F238E27FC236}">
                <a16:creationId xmlns:a16="http://schemas.microsoft.com/office/drawing/2014/main" id="{AE82F8C3-324C-4669-883A-A03DC1B816A9}"/>
              </a:ext>
            </a:extLst>
          </p:cNvPr>
          <p:cNvGraphicFramePr>
            <a:graphicFrameLocks noGrp="1"/>
          </p:cNvGraphicFramePr>
          <p:nvPr>
            <p:extLst>
              <p:ext uri="{D42A27DB-BD31-4B8C-83A1-F6EECF244321}">
                <p14:modId xmlns:p14="http://schemas.microsoft.com/office/powerpoint/2010/main" val="1542604983"/>
              </p:ext>
            </p:extLst>
          </p:nvPr>
        </p:nvGraphicFramePr>
        <p:xfrm>
          <a:off x="8688288" y="429517"/>
          <a:ext cx="3384376" cy="198127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로그인 실패</a:t>
                      </a:r>
                      <a:r>
                        <a:rPr lang="ko-KR" altLang="en-US" sz="800" b="0" baseline="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시</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아이디</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비밀번호 찾기 버튼 생성</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아이디</a:t>
                      </a:r>
                      <a:r>
                        <a:rPr lang="en-US" altLang="ko-KR" sz="800" b="0" dirty="0">
                          <a:solidFill>
                            <a:schemeClr val="tx1"/>
                          </a:solidFill>
                          <a:latin typeface="+mn-ea"/>
                          <a:ea typeface="+mn-ea"/>
                          <a:sym typeface="맑은 고딕"/>
                        </a:rPr>
                        <a:t>/</a:t>
                      </a:r>
                      <a:r>
                        <a:rPr lang="en-US" altLang="ko-KR" sz="800" b="0" baseline="0" dirty="0">
                          <a:solidFill>
                            <a:schemeClr val="tx1"/>
                          </a:solidFill>
                          <a:latin typeface="+mn-ea"/>
                          <a:ea typeface="+mn-ea"/>
                          <a:sym typeface="맑은 고딕"/>
                        </a:rPr>
                        <a:t> </a:t>
                      </a:r>
                      <a:r>
                        <a:rPr lang="ko-KR" altLang="en-US" sz="800" b="0" baseline="0" dirty="0">
                          <a:solidFill>
                            <a:schemeClr val="tx1"/>
                          </a:solidFill>
                          <a:latin typeface="+mn-ea"/>
                          <a:ea typeface="+mn-ea"/>
                          <a:sym typeface="맑은 고딕"/>
                        </a:rPr>
                        <a:t>비밀번호 찾기 </a:t>
                      </a:r>
                      <a:r>
                        <a:rPr lang="ko-KR" altLang="en-US" sz="800" b="0" baseline="0" dirty="0" err="1">
                          <a:solidFill>
                            <a:schemeClr val="tx1"/>
                          </a:solidFill>
                          <a:latin typeface="+mn-ea"/>
                          <a:ea typeface="+mn-ea"/>
                          <a:sym typeface="맑은 고딕"/>
                        </a:rPr>
                        <a:t>생성창</a:t>
                      </a:r>
                      <a:r>
                        <a:rPr lang="en-US" altLang="ko-KR" sz="800" b="0" baseline="0" dirty="0">
                          <a:solidFill>
                            <a:schemeClr val="tx1"/>
                          </a:solidFill>
                          <a:latin typeface="+mn-ea"/>
                          <a:ea typeface="+mn-ea"/>
                          <a:sym typeface="맑은 고딕"/>
                        </a:rPr>
                        <a:t>, ERROR alert</a:t>
                      </a:r>
                      <a:r>
                        <a:rPr lang="ko-KR" altLang="en-US" sz="800" b="0" baseline="0" dirty="0">
                          <a:solidFill>
                            <a:schemeClr val="tx1"/>
                          </a:solidFill>
                          <a:latin typeface="+mn-ea"/>
                          <a:ea typeface="+mn-ea"/>
                          <a:sym typeface="맑은 고딕"/>
                        </a:rPr>
                        <a:t>창</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a:t>
                      </a:r>
                      <a:r>
                        <a:rPr lang="en-US" altLang="ko-KR" sz="850" b="0" dirty="0">
                          <a:latin typeface="+mn-ea"/>
                          <a:ea typeface="+mn-ea"/>
                        </a:rPr>
                        <a:t>/</a:t>
                      </a:r>
                      <a:r>
                        <a:rPr lang="ko-KR" altLang="en-US" sz="850" b="0" dirty="0">
                          <a:latin typeface="+mn-ea"/>
                          <a:ea typeface="+mn-ea"/>
                        </a:rPr>
                        <a:t>비밀번호 찾기 링크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아이디</a:t>
                      </a:r>
                      <a:r>
                        <a:rPr kumimoji="1" lang="en-US" altLang="ko-KR" sz="850" dirty="0">
                          <a:solidFill>
                            <a:schemeClr val="tx1"/>
                          </a:solidFill>
                          <a:latin typeface="+mn-ea"/>
                        </a:rPr>
                        <a:t>/</a:t>
                      </a:r>
                      <a:r>
                        <a:rPr kumimoji="1" lang="ko-KR" altLang="en-US" sz="850" dirty="0">
                          <a:solidFill>
                            <a:schemeClr val="tx1"/>
                          </a:solidFill>
                          <a:latin typeface="+mn-ea"/>
                        </a:rPr>
                        <a:t>비밀번호 찾기</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아이디</a:t>
                      </a:r>
                      <a:r>
                        <a:rPr lang="en-US" altLang="ko-KR" sz="850" b="0" dirty="0">
                          <a:latin typeface="+mn-ea"/>
                          <a:ea typeface="+mn-ea"/>
                        </a:rPr>
                        <a:t>/</a:t>
                      </a:r>
                      <a:r>
                        <a:rPr lang="ko-KR" altLang="en-US" sz="850" b="0" dirty="0">
                          <a:latin typeface="+mn-ea"/>
                          <a:ea typeface="+mn-ea"/>
                        </a:rPr>
                        <a:t>비번 찾기 성공</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아이디</a:t>
                      </a:r>
                      <a:r>
                        <a:rPr kumimoji="1" lang="en-US" altLang="ko-KR" sz="850" dirty="0">
                          <a:solidFill>
                            <a:schemeClr val="tx1"/>
                          </a:solidFill>
                          <a:latin typeface="+mn-ea"/>
                        </a:rPr>
                        <a:t>/</a:t>
                      </a:r>
                      <a:r>
                        <a:rPr kumimoji="1" lang="ko-KR" altLang="en-US" sz="850" dirty="0">
                          <a:solidFill>
                            <a:schemeClr val="tx1"/>
                          </a:solidFill>
                          <a:latin typeface="+mn-ea"/>
                        </a:rPr>
                        <a:t>비번 찾기 실패 </a:t>
                      </a:r>
                      <a:r>
                        <a:rPr kumimoji="1" lang="en-US" altLang="ko-KR" sz="850" dirty="0">
                          <a:solidFill>
                            <a:schemeClr val="tx1"/>
                          </a:solidFill>
                          <a:latin typeface="+mn-ea"/>
                        </a:rPr>
                        <a:t>-&gt; 1</a:t>
                      </a:r>
                      <a:r>
                        <a:rPr kumimoji="1" lang="ko-KR" altLang="en-US" sz="850" dirty="0">
                          <a:solidFill>
                            <a:schemeClr val="tx1"/>
                          </a:solidFill>
                          <a:latin typeface="+mn-ea"/>
                        </a:rPr>
                        <a:t>번 메인 창으로 가서 회원가입</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pic>
        <p:nvPicPr>
          <p:cNvPr id="27" name="그림 26">
            <a:extLst>
              <a:ext uri="{FF2B5EF4-FFF2-40B4-BE49-F238E27FC236}">
                <a16:creationId xmlns:a16="http://schemas.microsoft.com/office/drawing/2014/main" id="{B052940F-D5D8-4DE5-B69A-6C580CDC267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579" t="33359" r="33258" b="41599"/>
          <a:stretch/>
        </p:blipFill>
        <p:spPr>
          <a:xfrm>
            <a:off x="5030553" y="3914950"/>
            <a:ext cx="3106580" cy="1717341"/>
          </a:xfrm>
          <a:prstGeom prst="rect">
            <a:avLst/>
          </a:prstGeom>
        </p:spPr>
      </p:pic>
      <p:sp>
        <p:nvSpPr>
          <p:cNvPr id="25" name="직사각형 24">
            <a:extLst>
              <a:ext uri="{FF2B5EF4-FFF2-40B4-BE49-F238E27FC236}">
                <a16:creationId xmlns:a16="http://schemas.microsoft.com/office/drawing/2014/main" id="{6FACF12E-DA98-42FA-B86C-7321A8CE1FCF}"/>
              </a:ext>
            </a:extLst>
          </p:cNvPr>
          <p:cNvSpPr/>
          <p:nvPr/>
        </p:nvSpPr>
        <p:spPr>
          <a:xfrm>
            <a:off x="5108432" y="397670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Tree>
    <p:extLst>
      <p:ext uri="{BB962C8B-B14F-4D97-AF65-F5344CB8AC3E}">
        <p14:creationId xmlns:p14="http://schemas.microsoft.com/office/powerpoint/2010/main" val="163664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61BD173-889C-4133-BBF9-377D6D62C321}"/>
              </a:ext>
            </a:extLst>
          </p:cNvPr>
          <p:cNvSpPr>
            <a:spLocks noGrp="1"/>
          </p:cNvSpPr>
          <p:nvPr>
            <p:ph type="body" sz="quarter" idx="10"/>
          </p:nvPr>
        </p:nvSpPr>
        <p:spPr/>
        <p:txBody>
          <a:bodyPr/>
          <a:lstStyle/>
          <a:p>
            <a:r>
              <a:rPr lang="ko-KR" altLang="en-US" dirty="0"/>
              <a:t>작가 신청 페이지</a:t>
            </a:r>
          </a:p>
        </p:txBody>
      </p:sp>
      <p:sp>
        <p:nvSpPr>
          <p:cNvPr id="3" name="텍스트 개체 틀 2">
            <a:extLst>
              <a:ext uri="{FF2B5EF4-FFF2-40B4-BE49-F238E27FC236}">
                <a16:creationId xmlns:a16="http://schemas.microsoft.com/office/drawing/2014/main" id="{53CDC886-4E5C-4521-BA24-25A3C8A70161}"/>
              </a:ext>
            </a:extLst>
          </p:cNvPr>
          <p:cNvSpPr>
            <a:spLocks noGrp="1"/>
          </p:cNvSpPr>
          <p:nvPr>
            <p:ph type="body" sz="quarter" idx="11"/>
          </p:nvPr>
        </p:nvSpPr>
        <p:spPr/>
        <p:txBody>
          <a:bodyPr/>
          <a:lstStyle/>
          <a:p>
            <a:r>
              <a:rPr lang="en-US" altLang="ko-KR" dirty="0"/>
              <a:t>ARTIST</a:t>
            </a:r>
            <a:endParaRPr lang="ko-KR" altLang="en-US" dirty="0"/>
          </a:p>
        </p:txBody>
      </p:sp>
      <p:pic>
        <p:nvPicPr>
          <p:cNvPr id="6" name="그림 5">
            <a:extLst>
              <a:ext uri="{FF2B5EF4-FFF2-40B4-BE49-F238E27FC236}">
                <a16:creationId xmlns:a16="http://schemas.microsoft.com/office/drawing/2014/main" id="{649F7660-0F39-4EA0-88B8-B05CE7B71C3B}"/>
              </a:ext>
            </a:extLst>
          </p:cNvPr>
          <p:cNvPicPr>
            <a:picLocks noChangeAspect="1"/>
          </p:cNvPicPr>
          <p:nvPr/>
        </p:nvPicPr>
        <p:blipFill>
          <a:blip r:embed="rId2"/>
          <a:stretch>
            <a:fillRect/>
          </a:stretch>
        </p:blipFill>
        <p:spPr>
          <a:xfrm>
            <a:off x="1639567" y="432495"/>
            <a:ext cx="5050442" cy="6342588"/>
          </a:xfrm>
          <a:prstGeom prst="rect">
            <a:avLst/>
          </a:prstGeom>
        </p:spPr>
      </p:pic>
      <p:sp>
        <p:nvSpPr>
          <p:cNvPr id="7" name="직사각형 6">
            <a:extLst>
              <a:ext uri="{FF2B5EF4-FFF2-40B4-BE49-F238E27FC236}">
                <a16:creationId xmlns:a16="http://schemas.microsoft.com/office/drawing/2014/main" id="{B791C65A-9916-4831-9563-F7D380BF332C}"/>
              </a:ext>
            </a:extLst>
          </p:cNvPr>
          <p:cNvSpPr/>
          <p:nvPr/>
        </p:nvSpPr>
        <p:spPr>
          <a:xfrm>
            <a:off x="3719736" y="211837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8" name="직사각형 7">
            <a:extLst>
              <a:ext uri="{FF2B5EF4-FFF2-40B4-BE49-F238E27FC236}">
                <a16:creationId xmlns:a16="http://schemas.microsoft.com/office/drawing/2014/main" id="{02D8A41D-2115-4703-81DF-B37889AA7FBB}"/>
              </a:ext>
            </a:extLst>
          </p:cNvPr>
          <p:cNvSpPr/>
          <p:nvPr/>
        </p:nvSpPr>
        <p:spPr>
          <a:xfrm>
            <a:off x="2435179" y="590548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
        <p:nvSpPr>
          <p:cNvPr id="9" name="직사각형 8">
            <a:extLst>
              <a:ext uri="{FF2B5EF4-FFF2-40B4-BE49-F238E27FC236}">
                <a16:creationId xmlns:a16="http://schemas.microsoft.com/office/drawing/2014/main" id="{9E5F1BF6-9655-4BAF-9FC0-4708CD70A5F5}"/>
              </a:ext>
            </a:extLst>
          </p:cNvPr>
          <p:cNvSpPr/>
          <p:nvPr/>
        </p:nvSpPr>
        <p:spPr>
          <a:xfrm>
            <a:off x="2435179" y="386104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0" name="직사각형 9">
            <a:extLst>
              <a:ext uri="{FF2B5EF4-FFF2-40B4-BE49-F238E27FC236}">
                <a16:creationId xmlns:a16="http://schemas.microsoft.com/office/drawing/2014/main" id="{19BBF669-033D-49A6-AD7A-A1EB38892C9D}"/>
              </a:ext>
            </a:extLst>
          </p:cNvPr>
          <p:cNvSpPr/>
          <p:nvPr/>
        </p:nvSpPr>
        <p:spPr>
          <a:xfrm>
            <a:off x="6096000" y="263691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11" name="표 10">
            <a:extLst>
              <a:ext uri="{FF2B5EF4-FFF2-40B4-BE49-F238E27FC236}">
                <a16:creationId xmlns:a16="http://schemas.microsoft.com/office/drawing/2014/main" id="{5225EA60-FDBD-4C2D-BAD5-64682B8C1A33}"/>
              </a:ext>
            </a:extLst>
          </p:cNvPr>
          <p:cNvGraphicFramePr>
            <a:graphicFrameLocks noGrp="1"/>
          </p:cNvGraphicFramePr>
          <p:nvPr>
            <p:extLst>
              <p:ext uri="{D42A27DB-BD31-4B8C-83A1-F6EECF244321}">
                <p14:modId xmlns:p14="http://schemas.microsoft.com/office/powerpoint/2010/main" val="1967970348"/>
              </p:ext>
            </p:extLst>
          </p:nvPr>
        </p:nvGraphicFramePr>
        <p:xfrm>
          <a:off x="8688288" y="476672"/>
          <a:ext cx="3384376" cy="245785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마이페이지</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소비자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탭에서 주문 관련 내용 확인</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입금 전 </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배송 준비 중 </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배송 완료 </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환불 탭으로 나누어 검색</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작품 상세 페이지에 나타날 작가의 한마디 입력 창</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작품 상세 페이지에 나타날 작가 사진 업로드 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자신의 공모전 수상 경력이나</a:t>
                      </a:r>
                      <a:r>
                        <a:rPr lang="en-US" altLang="ko-KR" sz="850" b="0" dirty="0">
                          <a:latin typeface="+mn-ea"/>
                          <a:ea typeface="+mn-ea"/>
                        </a:rPr>
                        <a:t>, </a:t>
                      </a:r>
                      <a:r>
                        <a:rPr lang="ko-KR" altLang="en-US" sz="850" b="0" dirty="0">
                          <a:latin typeface="+mn-ea"/>
                          <a:ea typeface="+mn-ea"/>
                        </a:rPr>
                        <a:t>전시회 개최 경력을 입력하는 탭을 의미하며</a:t>
                      </a:r>
                      <a:r>
                        <a:rPr lang="en-US" altLang="ko-KR" sz="850" b="0" dirty="0">
                          <a:latin typeface="+mn-ea"/>
                          <a:ea typeface="+mn-ea"/>
                        </a:rPr>
                        <a:t>, </a:t>
                      </a:r>
                      <a:r>
                        <a:rPr lang="ko-KR" altLang="en-US" sz="850" b="0" dirty="0">
                          <a:latin typeface="+mn-ea"/>
                          <a:ea typeface="+mn-ea"/>
                        </a:rPr>
                        <a:t>이는 프로 작가와 아마추어를 구분하는 기준으로 쓰임</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자신의 작품이나 수상 결과 등 추가 이력 사항을 파일 첨부로 </a:t>
                      </a:r>
                      <a:r>
                        <a:rPr kumimoji="1" lang="ko-KR" altLang="en-US" sz="850" dirty="0" err="1">
                          <a:solidFill>
                            <a:schemeClr val="tx1"/>
                          </a:solidFill>
                          <a:latin typeface="+mn-ea"/>
                        </a:rPr>
                        <a:t>입력받음</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extLst>
      <p:ext uri="{BB962C8B-B14F-4D97-AF65-F5344CB8AC3E}">
        <p14:creationId xmlns:p14="http://schemas.microsoft.com/office/powerpoint/2010/main" val="2878725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5CC5300-C5E5-43A4-9352-D42D14CB306C}"/>
              </a:ext>
            </a:extLst>
          </p:cNvPr>
          <p:cNvSpPr>
            <a:spLocks noGrp="1"/>
          </p:cNvSpPr>
          <p:nvPr>
            <p:ph type="body" sz="quarter" idx="10"/>
          </p:nvPr>
        </p:nvSpPr>
        <p:spPr/>
        <p:txBody>
          <a:bodyPr/>
          <a:lstStyle/>
          <a:p>
            <a:r>
              <a:rPr lang="ko-KR" altLang="en-US" dirty="0"/>
              <a:t>판매 페이지 구성</a:t>
            </a:r>
          </a:p>
        </p:txBody>
      </p:sp>
      <p:sp>
        <p:nvSpPr>
          <p:cNvPr id="3" name="텍스트 개체 틀 2">
            <a:extLst>
              <a:ext uri="{FF2B5EF4-FFF2-40B4-BE49-F238E27FC236}">
                <a16:creationId xmlns:a16="http://schemas.microsoft.com/office/drawing/2014/main" id="{C00CEBA5-E794-48B4-90A5-D839E85433C6}"/>
              </a:ext>
            </a:extLst>
          </p:cNvPr>
          <p:cNvSpPr>
            <a:spLocks noGrp="1"/>
          </p:cNvSpPr>
          <p:nvPr>
            <p:ph type="body" sz="quarter" idx="11"/>
          </p:nvPr>
        </p:nvSpPr>
        <p:spPr/>
        <p:txBody>
          <a:bodyPr/>
          <a:lstStyle/>
          <a:p>
            <a:r>
              <a:rPr lang="en-US" altLang="ko-KR" dirty="0"/>
              <a:t>STORE</a:t>
            </a:r>
            <a:endParaRPr lang="ko-KR" altLang="en-US" dirty="0"/>
          </a:p>
        </p:txBody>
      </p:sp>
      <p:graphicFrame>
        <p:nvGraphicFramePr>
          <p:cNvPr id="4" name="표 3">
            <a:extLst>
              <a:ext uri="{FF2B5EF4-FFF2-40B4-BE49-F238E27FC236}">
                <a16:creationId xmlns:a16="http://schemas.microsoft.com/office/drawing/2014/main" id="{A24C3695-948E-49FE-A63A-15EADE0D5849}"/>
              </a:ext>
            </a:extLst>
          </p:cNvPr>
          <p:cNvGraphicFramePr>
            <a:graphicFrameLocks noGrp="1"/>
          </p:cNvGraphicFramePr>
          <p:nvPr>
            <p:extLst>
              <p:ext uri="{D42A27DB-BD31-4B8C-83A1-F6EECF244321}">
                <p14:modId xmlns:p14="http://schemas.microsoft.com/office/powerpoint/2010/main" val="2969232126"/>
              </p:ext>
            </p:extLst>
          </p:nvPr>
        </p:nvGraphicFramePr>
        <p:xfrm>
          <a:off x="8688288" y="476672"/>
          <a:ext cx="3384376" cy="260647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판매 사이트에는 작가 명</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분류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가격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태그를 이용해 검색 가능</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판매 물품 나열 방식은 사진첩 </a:t>
                      </a:r>
                      <a:r>
                        <a:rPr lang="ko-KR" altLang="en-US" sz="800" b="0" dirty="0" err="1">
                          <a:solidFill>
                            <a:schemeClr val="tx1"/>
                          </a:solidFill>
                          <a:latin typeface="+mn-ea"/>
                          <a:ea typeface="+mn-ea"/>
                          <a:sym typeface="맑은 고딕"/>
                        </a:rPr>
                        <a:t>처럼</a:t>
                      </a:r>
                      <a:r>
                        <a:rPr lang="ko-KR" altLang="en-US" sz="800" b="0" dirty="0">
                          <a:solidFill>
                            <a:schemeClr val="tx1"/>
                          </a:solidFill>
                          <a:latin typeface="+mn-ea"/>
                          <a:ea typeface="+mn-ea"/>
                          <a:sym typeface="맑은 고딕"/>
                        </a:rPr>
                        <a:t> 썸네일을 보여주는 형식</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네비게이션 바는 로고</a:t>
                      </a:r>
                      <a:r>
                        <a:rPr lang="en-US" altLang="ko-KR" sz="850" b="0" dirty="0">
                          <a:latin typeface="+mn-ea"/>
                          <a:ea typeface="+mn-ea"/>
                        </a:rPr>
                        <a:t>, </a:t>
                      </a:r>
                      <a:r>
                        <a:rPr lang="ko-KR" altLang="en-US" sz="850" b="0" dirty="0">
                          <a:latin typeface="+mn-ea"/>
                          <a:ea typeface="+mn-ea"/>
                        </a:rPr>
                        <a:t>메뉴</a:t>
                      </a:r>
                      <a:r>
                        <a:rPr lang="en-US" altLang="ko-KR" sz="850" b="0" dirty="0">
                          <a:latin typeface="+mn-ea"/>
                          <a:ea typeface="+mn-ea"/>
                        </a:rPr>
                        <a:t>, </a:t>
                      </a:r>
                      <a:r>
                        <a:rPr lang="ko-KR" altLang="en-US" sz="850" b="0" dirty="0">
                          <a:latin typeface="+mn-ea"/>
                          <a:ea typeface="+mn-ea"/>
                        </a:rPr>
                        <a:t>사용자 편의기능 등으로 구성</a:t>
                      </a:r>
                      <a:endParaRPr lang="en-US" altLang="ko-KR" sz="850" b="0" dirty="0">
                        <a:latin typeface="+mn-ea"/>
                        <a:ea typeface="+mn-ea"/>
                      </a:endParaRPr>
                    </a:p>
                    <a:p>
                      <a:pPr algn="just" latinLnBrk="1">
                        <a:lnSpc>
                          <a:spcPct val="120000"/>
                        </a:lnSpc>
                      </a:pPr>
                      <a:endParaRPr lang="en-US" altLang="ko-KR" sz="850" b="0" dirty="0">
                        <a:latin typeface="+mn-ea"/>
                        <a:ea typeface="+mn-ea"/>
                      </a:endParaRPr>
                    </a:p>
                    <a:p>
                      <a:pPr algn="just" latinLnBrk="1">
                        <a:lnSpc>
                          <a:spcPct val="120000"/>
                        </a:lnSpc>
                      </a:pPr>
                      <a:r>
                        <a:rPr lang="ko-KR" altLang="en-US" sz="850" b="0" dirty="0">
                          <a:latin typeface="+mn-ea"/>
                          <a:ea typeface="+mn-ea"/>
                        </a:rPr>
                        <a:t>로고 </a:t>
                      </a:r>
                      <a:r>
                        <a:rPr lang="en-US" altLang="ko-KR" sz="850" b="0" dirty="0">
                          <a:latin typeface="+mn-ea"/>
                          <a:ea typeface="+mn-ea"/>
                        </a:rPr>
                        <a:t>: </a:t>
                      </a:r>
                      <a:r>
                        <a:rPr lang="ko-KR" altLang="en-US" sz="850" b="0" dirty="0">
                          <a:latin typeface="+mn-ea"/>
                          <a:ea typeface="+mn-ea"/>
                        </a:rPr>
                        <a:t>메인 페이지로 바로 이동하는 버튼 식 구성</a:t>
                      </a:r>
                      <a:endParaRPr lang="en-US" altLang="ko-KR" sz="850" b="0" dirty="0">
                        <a:latin typeface="+mn-ea"/>
                        <a:ea typeface="+mn-ea"/>
                      </a:endParaRPr>
                    </a:p>
                    <a:p>
                      <a:pPr algn="just" latinLnBrk="1">
                        <a:lnSpc>
                          <a:spcPct val="120000"/>
                        </a:lnSpc>
                      </a:pPr>
                      <a:r>
                        <a:rPr lang="ko-KR" altLang="en-US" sz="850" b="0" dirty="0">
                          <a:latin typeface="+mn-ea"/>
                          <a:ea typeface="+mn-ea"/>
                        </a:rPr>
                        <a:t>메뉴 </a:t>
                      </a:r>
                      <a:r>
                        <a:rPr lang="en-US" altLang="ko-KR" sz="850" b="0" dirty="0">
                          <a:latin typeface="+mn-ea"/>
                          <a:ea typeface="+mn-ea"/>
                        </a:rPr>
                        <a:t>: ABOUT, STORE, AMATEUR, NOTICE</a:t>
                      </a:r>
                      <a:r>
                        <a:rPr lang="ko-KR" altLang="en-US" sz="850" b="0" dirty="0">
                          <a:latin typeface="+mn-ea"/>
                          <a:ea typeface="+mn-ea"/>
                        </a:rPr>
                        <a:t>로 구성</a:t>
                      </a:r>
                      <a:endParaRPr lang="en-US" altLang="ko-KR" sz="850" b="0" dirty="0">
                        <a:latin typeface="+mn-ea"/>
                        <a:ea typeface="+mn-ea"/>
                      </a:endParaRPr>
                    </a:p>
                    <a:p>
                      <a:pPr algn="just" latinLnBrk="1">
                        <a:lnSpc>
                          <a:spcPct val="120000"/>
                        </a:lnSpc>
                      </a:pPr>
                      <a:r>
                        <a:rPr lang="ko-KR" altLang="en-US" sz="850" b="0" dirty="0">
                          <a:latin typeface="+mn-ea"/>
                          <a:ea typeface="+mn-ea"/>
                        </a:rPr>
                        <a:t>사용자 편의기능</a:t>
                      </a:r>
                      <a:endParaRPr lang="en-US" altLang="ko-KR" sz="850" b="0" dirty="0">
                        <a:latin typeface="+mn-ea"/>
                        <a:ea typeface="+mn-ea"/>
                      </a:endParaRPr>
                    </a:p>
                    <a:p>
                      <a:pPr marL="228600" indent="-228600" algn="just" latinLnBrk="1">
                        <a:lnSpc>
                          <a:spcPct val="120000"/>
                        </a:lnSpc>
                        <a:buAutoNum type="arabicPeriod"/>
                      </a:pPr>
                      <a:r>
                        <a:rPr lang="ko-KR" altLang="en-US" sz="850" b="0" dirty="0">
                          <a:latin typeface="+mn-ea"/>
                          <a:ea typeface="+mn-ea"/>
                        </a:rPr>
                        <a:t>로그인 한 사용자 정보 안내</a:t>
                      </a:r>
                      <a:endParaRPr lang="en-US" altLang="ko-KR" sz="850" b="0" dirty="0">
                        <a:latin typeface="+mn-ea"/>
                        <a:ea typeface="+mn-ea"/>
                      </a:endParaRPr>
                    </a:p>
                    <a:p>
                      <a:pPr marL="228600" indent="-228600" algn="just" latinLnBrk="1">
                        <a:lnSpc>
                          <a:spcPct val="120000"/>
                        </a:lnSpc>
                        <a:buAutoNum type="arabicPeriod"/>
                      </a:pPr>
                      <a:r>
                        <a:rPr lang="ko-KR" altLang="en-US" sz="850" b="0" dirty="0">
                          <a:latin typeface="+mn-ea"/>
                          <a:ea typeface="+mn-ea"/>
                        </a:rPr>
                        <a:t>장바구니 페이지로 단축 이동</a:t>
                      </a:r>
                      <a:endParaRPr lang="en-US" altLang="ko-KR" sz="850" b="0" dirty="0">
                        <a:latin typeface="+mn-ea"/>
                        <a:ea typeface="+mn-ea"/>
                      </a:endParaRPr>
                    </a:p>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NOTICE</a:t>
                      </a:r>
                      <a:r>
                        <a:rPr kumimoji="1" lang="ko-KR" altLang="en-US" sz="850" dirty="0">
                          <a:solidFill>
                            <a:schemeClr val="tx1"/>
                          </a:solidFill>
                          <a:latin typeface="+mn-ea"/>
                        </a:rPr>
                        <a:t> 탭에 마우스 </a:t>
                      </a:r>
                      <a:r>
                        <a:rPr kumimoji="1" lang="en-US" altLang="ko-KR" sz="850" dirty="0">
                          <a:solidFill>
                            <a:schemeClr val="tx1"/>
                          </a:solidFill>
                          <a:latin typeface="+mn-ea"/>
                        </a:rPr>
                        <a:t>hover </a:t>
                      </a:r>
                      <a:r>
                        <a:rPr kumimoji="1" lang="ko-KR" altLang="en-US" sz="850" dirty="0">
                          <a:solidFill>
                            <a:schemeClr val="tx1"/>
                          </a:solidFill>
                          <a:latin typeface="+mn-ea"/>
                        </a:rPr>
                        <a:t>시 서브메뉴</a:t>
                      </a:r>
                      <a:r>
                        <a:rPr kumimoji="1" lang="en-US" altLang="ko-KR" sz="850" dirty="0">
                          <a:solidFill>
                            <a:schemeClr val="tx1"/>
                          </a:solidFill>
                          <a:latin typeface="+mn-ea"/>
                        </a:rPr>
                        <a:t>(</a:t>
                      </a:r>
                      <a:r>
                        <a:rPr kumimoji="1" lang="ko-KR" altLang="en-US" sz="850" dirty="0">
                          <a:solidFill>
                            <a:schemeClr val="tx1"/>
                          </a:solidFill>
                          <a:latin typeface="+mn-ea"/>
                        </a:rPr>
                        <a:t>공지</a:t>
                      </a:r>
                      <a:r>
                        <a:rPr kumimoji="1" lang="en-US" altLang="ko-KR" sz="850" dirty="0">
                          <a:solidFill>
                            <a:schemeClr val="tx1"/>
                          </a:solidFill>
                          <a:latin typeface="+mn-ea"/>
                        </a:rPr>
                        <a:t>, </a:t>
                      </a:r>
                      <a:r>
                        <a:rPr kumimoji="1" lang="en-US" altLang="ko-KR" sz="850" dirty="0" err="1">
                          <a:solidFill>
                            <a:schemeClr val="tx1"/>
                          </a:solidFill>
                          <a:latin typeface="+mn-ea"/>
                        </a:rPr>
                        <a:t>QnA</a:t>
                      </a:r>
                      <a:r>
                        <a:rPr kumimoji="1" lang="en-US" altLang="ko-KR" sz="850" dirty="0">
                          <a:solidFill>
                            <a:schemeClr val="tx1"/>
                          </a:solidFill>
                          <a:latin typeface="+mn-ea"/>
                        </a:rPr>
                        <a:t>) </a:t>
                      </a:r>
                      <a:r>
                        <a:rPr kumimoji="1" lang="ko-KR" altLang="en-US" sz="850" dirty="0">
                          <a:solidFill>
                            <a:schemeClr val="tx1"/>
                          </a:solidFill>
                          <a:latin typeface="+mn-ea"/>
                        </a:rPr>
                        <a:t>안내</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10" name="직사각형 9">
            <a:extLst>
              <a:ext uri="{FF2B5EF4-FFF2-40B4-BE49-F238E27FC236}">
                <a16:creationId xmlns:a16="http://schemas.microsoft.com/office/drawing/2014/main" id="{E25610C4-8929-40D2-9CC8-AD43E7FDEEBE}"/>
              </a:ext>
            </a:extLst>
          </p:cNvPr>
          <p:cNvSpPr/>
          <p:nvPr/>
        </p:nvSpPr>
        <p:spPr>
          <a:xfrm>
            <a:off x="839416" y="230508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11" name="직사각형 10">
            <a:extLst>
              <a:ext uri="{FF2B5EF4-FFF2-40B4-BE49-F238E27FC236}">
                <a16:creationId xmlns:a16="http://schemas.microsoft.com/office/drawing/2014/main" id="{FB2CA5AF-045D-4369-9047-480593C58D8E}"/>
              </a:ext>
            </a:extLst>
          </p:cNvPr>
          <p:cNvSpPr/>
          <p:nvPr/>
        </p:nvSpPr>
        <p:spPr>
          <a:xfrm>
            <a:off x="839415" y="443711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pic>
        <p:nvPicPr>
          <p:cNvPr id="6" name="그림 5">
            <a:extLst>
              <a:ext uri="{FF2B5EF4-FFF2-40B4-BE49-F238E27FC236}">
                <a16:creationId xmlns:a16="http://schemas.microsoft.com/office/drawing/2014/main" id="{F3B3CFCD-06C7-4180-8042-6AF8D061B3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1801"/>
          <a:stretch/>
        </p:blipFill>
        <p:spPr>
          <a:xfrm>
            <a:off x="1271464" y="548680"/>
            <a:ext cx="6234545" cy="6048672"/>
          </a:xfrm>
          <a:prstGeom prst="rect">
            <a:avLst/>
          </a:prstGeom>
        </p:spPr>
      </p:pic>
    </p:spTree>
    <p:extLst>
      <p:ext uri="{BB962C8B-B14F-4D97-AF65-F5344CB8AC3E}">
        <p14:creationId xmlns:p14="http://schemas.microsoft.com/office/powerpoint/2010/main" val="2115990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7078D101-DFD3-433B-96AA-C8CEF52622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4253"/>
          <a:stretch/>
        </p:blipFill>
        <p:spPr>
          <a:xfrm>
            <a:off x="263352" y="541957"/>
            <a:ext cx="4104456" cy="5754625"/>
          </a:xfrm>
          <a:prstGeom prst="rect">
            <a:avLst/>
          </a:prstGeom>
        </p:spPr>
      </p:pic>
      <p:sp>
        <p:nvSpPr>
          <p:cNvPr id="2" name="텍스트 개체 틀 1">
            <a:extLst>
              <a:ext uri="{FF2B5EF4-FFF2-40B4-BE49-F238E27FC236}">
                <a16:creationId xmlns:a16="http://schemas.microsoft.com/office/drawing/2014/main" id="{A83153D4-994B-4062-8A34-3A3D9D55A156}"/>
              </a:ext>
            </a:extLst>
          </p:cNvPr>
          <p:cNvSpPr>
            <a:spLocks noGrp="1"/>
          </p:cNvSpPr>
          <p:nvPr>
            <p:ph type="body" sz="quarter" idx="10"/>
          </p:nvPr>
        </p:nvSpPr>
        <p:spPr/>
        <p:txBody>
          <a:bodyPr/>
          <a:lstStyle/>
          <a:p>
            <a:r>
              <a:rPr lang="ko-KR" altLang="en-US" dirty="0"/>
              <a:t>작품 상세 페이지</a:t>
            </a:r>
          </a:p>
        </p:txBody>
      </p:sp>
      <p:sp>
        <p:nvSpPr>
          <p:cNvPr id="3" name="텍스트 개체 틀 2">
            <a:extLst>
              <a:ext uri="{FF2B5EF4-FFF2-40B4-BE49-F238E27FC236}">
                <a16:creationId xmlns:a16="http://schemas.microsoft.com/office/drawing/2014/main" id="{523DC706-FD6E-4CEE-BA7D-8BC52939CA21}"/>
              </a:ext>
            </a:extLst>
          </p:cNvPr>
          <p:cNvSpPr>
            <a:spLocks noGrp="1"/>
          </p:cNvSpPr>
          <p:nvPr>
            <p:ph type="body" sz="quarter" idx="11"/>
          </p:nvPr>
        </p:nvSpPr>
        <p:spPr/>
        <p:txBody>
          <a:bodyPr/>
          <a:lstStyle/>
          <a:p>
            <a:r>
              <a:rPr lang="en-US" altLang="ko-KR" dirty="0"/>
              <a:t>STORE</a:t>
            </a:r>
            <a:endParaRPr lang="ko-KR" altLang="en-US" dirty="0"/>
          </a:p>
        </p:txBody>
      </p:sp>
      <p:pic>
        <p:nvPicPr>
          <p:cNvPr id="6" name="그림 5">
            <a:extLst>
              <a:ext uri="{FF2B5EF4-FFF2-40B4-BE49-F238E27FC236}">
                <a16:creationId xmlns:a16="http://schemas.microsoft.com/office/drawing/2014/main" id="{661A43EC-CC47-4602-A8F9-45B2626D44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649"/>
          <a:stretch/>
        </p:blipFill>
        <p:spPr>
          <a:xfrm>
            <a:off x="4456917" y="1988840"/>
            <a:ext cx="4104456" cy="4578200"/>
          </a:xfrm>
          <a:prstGeom prst="rect">
            <a:avLst/>
          </a:prstGeom>
        </p:spPr>
      </p:pic>
      <p:sp>
        <p:nvSpPr>
          <p:cNvPr id="7" name="직사각형 6">
            <a:extLst>
              <a:ext uri="{FF2B5EF4-FFF2-40B4-BE49-F238E27FC236}">
                <a16:creationId xmlns:a16="http://schemas.microsoft.com/office/drawing/2014/main" id="{E1C3BD5F-7C34-499C-A778-0F81DDD4FDF1}"/>
              </a:ext>
            </a:extLst>
          </p:cNvPr>
          <p:cNvSpPr/>
          <p:nvPr/>
        </p:nvSpPr>
        <p:spPr>
          <a:xfrm>
            <a:off x="119336" y="162880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8" name="직사각형 7">
            <a:extLst>
              <a:ext uri="{FF2B5EF4-FFF2-40B4-BE49-F238E27FC236}">
                <a16:creationId xmlns:a16="http://schemas.microsoft.com/office/drawing/2014/main" id="{E29016C8-CB4B-4C28-8395-FDDDE8CA9BDC}"/>
              </a:ext>
            </a:extLst>
          </p:cNvPr>
          <p:cNvSpPr/>
          <p:nvPr/>
        </p:nvSpPr>
        <p:spPr>
          <a:xfrm>
            <a:off x="124475" y="388527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
        <p:nvSpPr>
          <p:cNvPr id="9" name="직사각형 8">
            <a:extLst>
              <a:ext uri="{FF2B5EF4-FFF2-40B4-BE49-F238E27FC236}">
                <a16:creationId xmlns:a16="http://schemas.microsoft.com/office/drawing/2014/main" id="{45A09132-F491-4926-9DD7-A49F8AA14B60}"/>
              </a:ext>
            </a:extLst>
          </p:cNvPr>
          <p:cNvSpPr/>
          <p:nvPr/>
        </p:nvSpPr>
        <p:spPr>
          <a:xfrm>
            <a:off x="119336" y="551723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5</a:t>
            </a:r>
            <a:endParaRPr lang="ko-KR" altLang="en-US" dirty="0"/>
          </a:p>
        </p:txBody>
      </p:sp>
      <p:sp>
        <p:nvSpPr>
          <p:cNvPr id="10" name="직사각형 9">
            <a:extLst>
              <a:ext uri="{FF2B5EF4-FFF2-40B4-BE49-F238E27FC236}">
                <a16:creationId xmlns:a16="http://schemas.microsoft.com/office/drawing/2014/main" id="{E41A57E8-3727-4D5C-823C-7A602B5E27D3}"/>
              </a:ext>
            </a:extLst>
          </p:cNvPr>
          <p:cNvSpPr/>
          <p:nvPr/>
        </p:nvSpPr>
        <p:spPr>
          <a:xfrm>
            <a:off x="4493947" y="299695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dirty="0"/>
          </a:p>
        </p:txBody>
      </p:sp>
      <p:sp>
        <p:nvSpPr>
          <p:cNvPr id="11" name="직사각형 10">
            <a:extLst>
              <a:ext uri="{FF2B5EF4-FFF2-40B4-BE49-F238E27FC236}">
                <a16:creationId xmlns:a16="http://schemas.microsoft.com/office/drawing/2014/main" id="{454E2C76-3BD0-4E7B-8475-9492388B7844}"/>
              </a:ext>
            </a:extLst>
          </p:cNvPr>
          <p:cNvSpPr/>
          <p:nvPr/>
        </p:nvSpPr>
        <p:spPr>
          <a:xfrm>
            <a:off x="2423592" y="2593119"/>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2" name="직사각형 11">
            <a:extLst>
              <a:ext uri="{FF2B5EF4-FFF2-40B4-BE49-F238E27FC236}">
                <a16:creationId xmlns:a16="http://schemas.microsoft.com/office/drawing/2014/main" id="{6E0E82CC-4A8E-4C76-9717-CAE360A16EA3}"/>
              </a:ext>
            </a:extLst>
          </p:cNvPr>
          <p:cNvSpPr/>
          <p:nvPr/>
        </p:nvSpPr>
        <p:spPr>
          <a:xfrm>
            <a:off x="2423592" y="227687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13" name="표 12">
            <a:extLst>
              <a:ext uri="{FF2B5EF4-FFF2-40B4-BE49-F238E27FC236}">
                <a16:creationId xmlns:a16="http://schemas.microsoft.com/office/drawing/2014/main" id="{EC73CC67-ADD4-4888-8BCB-5C20E3C05688}"/>
              </a:ext>
            </a:extLst>
          </p:cNvPr>
          <p:cNvGraphicFramePr>
            <a:graphicFrameLocks noGrp="1"/>
          </p:cNvGraphicFramePr>
          <p:nvPr>
            <p:extLst>
              <p:ext uri="{D42A27DB-BD31-4B8C-83A1-F6EECF244321}">
                <p14:modId xmlns:p14="http://schemas.microsoft.com/office/powerpoint/2010/main" val="1843338687"/>
              </p:ext>
            </p:extLst>
          </p:nvPr>
        </p:nvGraphicFramePr>
        <p:xfrm>
          <a:off x="8688288" y="476672"/>
          <a:ext cx="3384376" cy="43200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판매 상세 페이지는 작품 정보</a:t>
                      </a:r>
                      <a:r>
                        <a:rPr lang="en-US" altLang="ko-KR" sz="800" b="0" dirty="0">
                          <a:solidFill>
                            <a:schemeClr val="tx1"/>
                          </a:solidFill>
                          <a:latin typeface="+mn-ea"/>
                          <a:ea typeface="+mn-ea"/>
                          <a:sym typeface="맑은 고딕"/>
                        </a:rPr>
                        <a:t>(1), </a:t>
                      </a:r>
                      <a:r>
                        <a:rPr lang="ko-KR" altLang="en-US" sz="800" b="0" dirty="0">
                          <a:solidFill>
                            <a:schemeClr val="tx1"/>
                          </a:solidFill>
                          <a:latin typeface="+mn-ea"/>
                          <a:ea typeface="+mn-ea"/>
                          <a:sym typeface="맑은 고딕"/>
                        </a:rPr>
                        <a:t>인테리어 시뮬레이션</a:t>
                      </a:r>
                      <a:r>
                        <a:rPr lang="en-US" altLang="ko-KR" sz="800" b="0" dirty="0">
                          <a:solidFill>
                            <a:schemeClr val="tx1"/>
                          </a:solidFill>
                          <a:latin typeface="+mn-ea"/>
                          <a:ea typeface="+mn-ea"/>
                          <a:sym typeface="맑은 고딕"/>
                        </a:rPr>
                        <a:t>(4), </a:t>
                      </a:r>
                      <a:r>
                        <a:rPr lang="ko-KR" altLang="en-US" sz="800" b="0" dirty="0">
                          <a:solidFill>
                            <a:schemeClr val="tx1"/>
                          </a:solidFill>
                          <a:latin typeface="+mn-ea"/>
                          <a:ea typeface="+mn-ea"/>
                          <a:sym typeface="맑은 고딕"/>
                        </a:rPr>
                        <a:t>작품 소개</a:t>
                      </a:r>
                      <a:r>
                        <a:rPr lang="en-US" altLang="ko-KR" sz="800" b="0" dirty="0">
                          <a:solidFill>
                            <a:schemeClr val="tx1"/>
                          </a:solidFill>
                          <a:latin typeface="+mn-ea"/>
                          <a:ea typeface="+mn-ea"/>
                          <a:sym typeface="맑은 고딕"/>
                        </a:rPr>
                        <a:t>(5), </a:t>
                      </a:r>
                      <a:r>
                        <a:rPr lang="ko-KR" altLang="en-US" sz="800" b="0" dirty="0">
                          <a:solidFill>
                            <a:schemeClr val="tx1"/>
                          </a:solidFill>
                          <a:latin typeface="+mn-ea"/>
                          <a:ea typeface="+mn-ea"/>
                          <a:sym typeface="맑은 고딕"/>
                        </a:rPr>
                        <a:t>작가소개</a:t>
                      </a:r>
                      <a:r>
                        <a:rPr lang="en-US" altLang="ko-KR" sz="800" b="0" dirty="0">
                          <a:solidFill>
                            <a:schemeClr val="tx1"/>
                          </a:solidFill>
                          <a:latin typeface="+mn-ea"/>
                          <a:ea typeface="+mn-ea"/>
                          <a:sym typeface="맑은 고딕"/>
                        </a:rPr>
                        <a:t>(6), </a:t>
                      </a:r>
                      <a:r>
                        <a:rPr lang="en-US" altLang="ko-KR" sz="800" b="0" dirty="0" err="1">
                          <a:solidFill>
                            <a:schemeClr val="tx1"/>
                          </a:solidFill>
                          <a:latin typeface="+mn-ea"/>
                          <a:ea typeface="+mn-ea"/>
                          <a:sym typeface="맑은 고딕"/>
                        </a:rPr>
                        <a:t>QnA</a:t>
                      </a:r>
                      <a:r>
                        <a:rPr lang="en-US" altLang="ko-KR" sz="800" b="0" dirty="0">
                          <a:solidFill>
                            <a:schemeClr val="tx1"/>
                          </a:solidFill>
                          <a:latin typeface="+mn-ea"/>
                          <a:ea typeface="+mn-ea"/>
                          <a:sym typeface="맑은 고딕"/>
                        </a:rPr>
                        <a:t>(3)</a:t>
                      </a:r>
                      <a:r>
                        <a:rPr lang="ko-KR" altLang="en-US" sz="800" b="0" dirty="0">
                          <a:solidFill>
                            <a:schemeClr val="tx1"/>
                          </a:solidFill>
                          <a:latin typeface="+mn-ea"/>
                          <a:ea typeface="+mn-ea"/>
                          <a:sym typeface="맑은 고딕"/>
                        </a:rPr>
                        <a:t>로 구성된다</a:t>
                      </a:r>
                      <a:r>
                        <a:rPr lang="en-US" altLang="ko-KR" sz="800" b="0" dirty="0">
                          <a:solidFill>
                            <a:schemeClr val="tx1"/>
                          </a:solidFill>
                          <a:latin typeface="+mn-ea"/>
                          <a:ea typeface="+mn-ea"/>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상품 구매 방법에는 바로 구매하기</a:t>
                      </a:r>
                      <a:r>
                        <a:rPr lang="en-US" altLang="ko-KR" sz="800" b="0" dirty="0">
                          <a:solidFill>
                            <a:schemeClr val="tx1"/>
                          </a:solidFill>
                          <a:latin typeface="+mn-ea"/>
                          <a:ea typeface="+mn-ea"/>
                          <a:sym typeface="맑은 고딕"/>
                        </a:rPr>
                        <a:t>(2)</a:t>
                      </a:r>
                      <a:r>
                        <a:rPr lang="ko-KR" altLang="en-US" sz="800" b="0" dirty="0">
                          <a:solidFill>
                            <a:schemeClr val="tx1"/>
                          </a:solidFill>
                          <a:latin typeface="+mn-ea"/>
                          <a:ea typeface="+mn-ea"/>
                          <a:sym typeface="맑은 고딕"/>
                        </a:rPr>
                        <a:t>와 장바구니에 담기</a:t>
                      </a:r>
                      <a:r>
                        <a:rPr lang="en-US" altLang="ko-KR" sz="800" b="0" dirty="0">
                          <a:solidFill>
                            <a:schemeClr val="tx1"/>
                          </a:solidFill>
                          <a:latin typeface="+mn-ea"/>
                          <a:ea typeface="+mn-ea"/>
                          <a:sym typeface="맑은 고딕"/>
                        </a:rPr>
                        <a:t>(3)</a:t>
                      </a:r>
                      <a:r>
                        <a:rPr lang="ko-KR" altLang="en-US" sz="800" b="0" dirty="0">
                          <a:solidFill>
                            <a:schemeClr val="tx1"/>
                          </a:solidFill>
                          <a:latin typeface="+mn-ea"/>
                          <a:ea typeface="+mn-ea"/>
                          <a:sym typeface="맑은 고딕"/>
                        </a:rPr>
                        <a:t> 버튼이 존재한다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  </a:t>
                      </a:r>
                      <a:r>
                        <a:rPr lang="ko-KR" altLang="en-US" sz="850" b="0" dirty="0">
                          <a:latin typeface="+mn-ea"/>
                          <a:ea typeface="+mn-ea"/>
                        </a:rPr>
                        <a:t>작품 이미지와 작품 정보</a:t>
                      </a:r>
                      <a:r>
                        <a:rPr lang="en-US" altLang="ko-KR" sz="850" b="0" dirty="0">
                          <a:latin typeface="+mn-ea"/>
                          <a:ea typeface="+mn-ea"/>
                        </a:rPr>
                        <a:t>(</a:t>
                      </a:r>
                      <a:r>
                        <a:rPr lang="ko-KR" altLang="en-US" sz="850" b="0" dirty="0" err="1">
                          <a:latin typeface="+mn-ea"/>
                          <a:ea typeface="+mn-ea"/>
                        </a:rPr>
                        <a:t>작가명</a:t>
                      </a:r>
                      <a:r>
                        <a:rPr lang="en-US" altLang="ko-KR" sz="850" b="0" dirty="0">
                          <a:latin typeface="+mn-ea"/>
                          <a:ea typeface="+mn-ea"/>
                        </a:rPr>
                        <a:t>, </a:t>
                      </a:r>
                      <a:r>
                        <a:rPr lang="ko-KR" altLang="en-US" sz="850" b="0" dirty="0">
                          <a:latin typeface="+mn-ea"/>
                          <a:ea typeface="+mn-ea"/>
                        </a:rPr>
                        <a:t>카테고리</a:t>
                      </a:r>
                      <a:r>
                        <a:rPr lang="en-US" altLang="ko-KR" sz="850" b="0" dirty="0">
                          <a:latin typeface="+mn-ea"/>
                          <a:ea typeface="+mn-ea"/>
                        </a:rPr>
                        <a:t>, </a:t>
                      </a:r>
                      <a:r>
                        <a:rPr lang="ko-KR" altLang="en-US" sz="850" b="0" dirty="0" err="1">
                          <a:latin typeface="+mn-ea"/>
                          <a:ea typeface="+mn-ea"/>
                        </a:rPr>
                        <a:t>제작년도</a:t>
                      </a:r>
                      <a:r>
                        <a:rPr lang="en-US" altLang="ko-KR" sz="850" b="0" dirty="0">
                          <a:latin typeface="+mn-ea"/>
                          <a:ea typeface="+mn-ea"/>
                        </a:rPr>
                        <a:t>, </a:t>
                      </a:r>
                      <a:r>
                        <a:rPr lang="ko-KR" altLang="en-US" sz="850" b="0" dirty="0">
                          <a:latin typeface="+mn-ea"/>
                          <a:ea typeface="+mn-ea"/>
                        </a:rPr>
                        <a:t>작품크기</a:t>
                      </a:r>
                      <a:r>
                        <a:rPr lang="en-US" altLang="ko-KR" sz="850" b="0" dirty="0">
                          <a:latin typeface="+mn-ea"/>
                          <a:ea typeface="+mn-ea"/>
                        </a:rPr>
                        <a:t>) </a:t>
                      </a:r>
                      <a:r>
                        <a:rPr lang="ko-KR" altLang="en-US" sz="850" b="0" dirty="0">
                          <a:latin typeface="+mn-ea"/>
                          <a:ea typeface="+mn-ea"/>
                        </a:rPr>
                        <a:t>확인</a:t>
                      </a:r>
                      <a:endParaRPr lang="en-US" altLang="ko-KR" sz="850" b="0" dirty="0">
                        <a:latin typeface="+mn-ea"/>
                        <a:ea typeface="+mn-ea"/>
                      </a:endParaRPr>
                    </a:p>
                    <a:p>
                      <a:pPr marL="171450" indent="-171450" algn="just" latinLnBrk="1">
                        <a:lnSpc>
                          <a:spcPct val="120000"/>
                        </a:lnSpc>
                        <a:buFontTx/>
                        <a:buChar char="-"/>
                      </a:pPr>
                      <a:r>
                        <a:rPr lang="en-US" altLang="ko-KR" sz="850" b="0" dirty="0">
                          <a:latin typeface="+mn-ea"/>
                          <a:ea typeface="+mn-ea"/>
                        </a:rPr>
                        <a:t>Like </a:t>
                      </a:r>
                      <a:r>
                        <a:rPr lang="ko-KR" altLang="en-US" sz="850" b="0" dirty="0">
                          <a:latin typeface="+mn-ea"/>
                          <a:ea typeface="+mn-ea"/>
                        </a:rPr>
                        <a:t>버튼으로 작품에 </a:t>
                      </a:r>
                      <a:r>
                        <a:rPr lang="ko-KR" altLang="en-US" sz="850" b="0" dirty="0" err="1">
                          <a:latin typeface="+mn-ea"/>
                          <a:ea typeface="+mn-ea"/>
                        </a:rPr>
                        <a:t>좋아요를</a:t>
                      </a:r>
                      <a:r>
                        <a:rPr lang="ko-KR" altLang="en-US" sz="850" b="0" dirty="0">
                          <a:latin typeface="+mn-ea"/>
                          <a:ea typeface="+mn-ea"/>
                        </a:rPr>
                        <a:t> 표시할 수 있음</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작품 이미지는 스크롤 형식으로 구성</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작품 구매 관련</a:t>
                      </a:r>
                      <a:endParaRPr kumimoji="1" lang="en-US" altLang="ko-KR" sz="850" dirty="0">
                        <a:solidFill>
                          <a:schemeClr val="tx1"/>
                        </a:solidFill>
                        <a:latin typeface="+mn-ea"/>
                      </a:endParaRPr>
                    </a:p>
                    <a:p>
                      <a:pPr marL="171450" marR="0" lvl="0" indent="-171450" algn="just" defTabSz="914400" rtl="0" eaLnBrk="1" fontAlgn="auto" latinLnBrk="1" hangingPunct="1">
                        <a:lnSpc>
                          <a:spcPct val="120000"/>
                        </a:lnSpc>
                        <a:spcBef>
                          <a:spcPts val="0"/>
                        </a:spcBef>
                        <a:spcAft>
                          <a:spcPts val="0"/>
                        </a:spcAft>
                        <a:buClrTx/>
                        <a:buSzTx/>
                        <a:buFontTx/>
                        <a:buChar char="-"/>
                        <a:tabLst/>
                        <a:defRPr/>
                      </a:pPr>
                      <a:r>
                        <a:rPr kumimoji="1" lang="ko-KR" altLang="en-US" sz="850" dirty="0">
                          <a:solidFill>
                            <a:schemeClr val="tx1"/>
                          </a:solidFill>
                          <a:latin typeface="+mn-ea"/>
                        </a:rPr>
                        <a:t>바로 구매하기 버튼 </a:t>
                      </a:r>
                      <a:r>
                        <a:rPr kumimoji="1" lang="en-US" altLang="ko-KR" sz="850" dirty="0">
                          <a:solidFill>
                            <a:schemeClr val="tx1"/>
                          </a:solidFill>
                          <a:latin typeface="+mn-ea"/>
                        </a:rPr>
                        <a:t>: </a:t>
                      </a:r>
                      <a:r>
                        <a:rPr kumimoji="1" lang="ko-KR" altLang="en-US" sz="850" dirty="0">
                          <a:solidFill>
                            <a:schemeClr val="tx1"/>
                          </a:solidFill>
                          <a:latin typeface="+mn-ea"/>
                        </a:rPr>
                        <a:t>결제 정보 페이지로 이동</a:t>
                      </a:r>
                      <a:endParaRPr kumimoji="1" lang="en-US" altLang="ko-KR" sz="850" dirty="0">
                        <a:solidFill>
                          <a:schemeClr val="tx1"/>
                        </a:solidFill>
                        <a:latin typeface="+mn-ea"/>
                      </a:endParaRPr>
                    </a:p>
                    <a:p>
                      <a:pPr marL="171450" marR="0" lvl="0" indent="-171450" algn="just" defTabSz="914400" rtl="0" eaLnBrk="1" fontAlgn="auto" latinLnBrk="1" hangingPunct="1">
                        <a:lnSpc>
                          <a:spcPct val="120000"/>
                        </a:lnSpc>
                        <a:spcBef>
                          <a:spcPts val="0"/>
                        </a:spcBef>
                        <a:spcAft>
                          <a:spcPts val="0"/>
                        </a:spcAft>
                        <a:buClrTx/>
                        <a:buSzTx/>
                        <a:buFontTx/>
                        <a:buChar char="-"/>
                        <a:tabLst/>
                        <a:defRPr/>
                      </a:pPr>
                      <a:r>
                        <a:rPr kumimoji="1" lang="ko-KR" altLang="en-US" sz="850" dirty="0">
                          <a:solidFill>
                            <a:schemeClr val="tx1"/>
                          </a:solidFill>
                          <a:latin typeface="+mn-ea"/>
                        </a:rPr>
                        <a:t>장바구니에 담기 버튼 </a:t>
                      </a:r>
                      <a:r>
                        <a:rPr kumimoji="1" lang="en-US" altLang="ko-KR" sz="850" dirty="0">
                          <a:solidFill>
                            <a:schemeClr val="tx1"/>
                          </a:solidFill>
                          <a:latin typeface="+mn-ea"/>
                        </a:rPr>
                        <a:t>: </a:t>
                      </a:r>
                      <a:r>
                        <a:rPr kumimoji="1" lang="ko-KR" altLang="en-US" sz="850" dirty="0">
                          <a:solidFill>
                            <a:schemeClr val="tx1"/>
                          </a:solidFill>
                          <a:latin typeface="+mn-ea"/>
                        </a:rPr>
                        <a:t>장바구니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err="1">
                          <a:latin typeface="+mn-ea"/>
                          <a:ea typeface="+mn-ea"/>
                        </a:rPr>
                        <a:t>QnA</a:t>
                      </a:r>
                      <a:r>
                        <a:rPr lang="en-US" altLang="ko-KR" sz="850" b="0" dirty="0">
                          <a:latin typeface="+mn-ea"/>
                          <a:ea typeface="+mn-ea"/>
                        </a:rPr>
                        <a:t> </a:t>
                      </a:r>
                      <a:r>
                        <a:rPr lang="ko-KR" altLang="en-US" sz="850" b="0" dirty="0">
                          <a:latin typeface="+mn-ea"/>
                          <a:ea typeface="+mn-ea"/>
                        </a:rPr>
                        <a:t>확인하는 방법</a:t>
                      </a:r>
                      <a:endParaRPr lang="en-US" altLang="ko-KR" sz="850" b="0" dirty="0">
                        <a:latin typeface="+mn-ea"/>
                        <a:ea typeface="+mn-ea"/>
                      </a:endParaRPr>
                    </a:p>
                    <a:p>
                      <a:pPr marL="171450" indent="-171450" algn="just" latinLnBrk="1">
                        <a:lnSpc>
                          <a:spcPct val="120000"/>
                        </a:lnSpc>
                        <a:buFontTx/>
                        <a:buChar char="-"/>
                      </a:pPr>
                      <a:r>
                        <a:rPr lang="en-US" altLang="ko-KR" sz="850" b="0" dirty="0" err="1">
                          <a:latin typeface="+mn-ea"/>
                          <a:ea typeface="+mn-ea"/>
                        </a:rPr>
                        <a:t>QnA</a:t>
                      </a:r>
                      <a:r>
                        <a:rPr lang="en-US" altLang="ko-KR" sz="850" b="0" dirty="0">
                          <a:latin typeface="+mn-ea"/>
                          <a:ea typeface="+mn-ea"/>
                        </a:rPr>
                        <a:t>(3)</a:t>
                      </a:r>
                      <a:r>
                        <a:rPr lang="ko-KR" altLang="en-US" sz="850" b="0" dirty="0">
                          <a:latin typeface="+mn-ea"/>
                          <a:ea typeface="+mn-ea"/>
                        </a:rPr>
                        <a:t>버튼 누르기</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스크롤 하기</a:t>
                      </a:r>
                      <a:endParaRPr lang="en-US" altLang="ko-KR" sz="850" b="0" dirty="0">
                        <a:latin typeface="+mn-ea"/>
                        <a:ea typeface="+mn-ea"/>
                      </a:endParaRPr>
                    </a:p>
                    <a:p>
                      <a:pPr marL="0" indent="0" algn="just" latinLnBrk="1">
                        <a:lnSpc>
                          <a:spcPct val="120000"/>
                        </a:lnSpc>
                        <a:buFontTx/>
                        <a:buNone/>
                      </a:pPr>
                      <a:endParaRPr lang="en-US" altLang="ko-KR" sz="850" b="0" dirty="0">
                        <a:latin typeface="+mn-ea"/>
                        <a:ea typeface="+mn-ea"/>
                      </a:endParaRPr>
                    </a:p>
                    <a:p>
                      <a:pPr marL="0" indent="0" algn="just" latinLnBrk="1">
                        <a:lnSpc>
                          <a:spcPct val="120000"/>
                        </a:lnSpc>
                        <a:buFontTx/>
                        <a:buNone/>
                      </a:pPr>
                      <a:r>
                        <a:rPr lang="ko-KR" altLang="en-US" sz="850" b="0" dirty="0">
                          <a:latin typeface="+mn-ea"/>
                          <a:ea typeface="+mn-ea"/>
                        </a:rPr>
                        <a:t>작품과 관련된 질문을 입력하면 작가가 대답해주는 형식으로</a:t>
                      </a:r>
                      <a:r>
                        <a:rPr lang="en-US" altLang="ko-KR" sz="850" b="0" dirty="0">
                          <a:latin typeface="+mn-ea"/>
                          <a:ea typeface="+mn-ea"/>
                        </a:rPr>
                        <a:t>, </a:t>
                      </a:r>
                      <a:r>
                        <a:rPr lang="ko-KR" altLang="en-US" sz="850" b="0" dirty="0">
                          <a:latin typeface="+mn-ea"/>
                          <a:ea typeface="+mn-ea"/>
                        </a:rPr>
                        <a:t>질문은 모든 사람이 확인 가능</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인테리어 시뮬레이션</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 </a:t>
                      </a:r>
                      <a:r>
                        <a:rPr kumimoji="1" lang="ko-KR" altLang="en-US" sz="850" dirty="0">
                          <a:solidFill>
                            <a:schemeClr val="tx1"/>
                          </a:solidFill>
                          <a:latin typeface="+mn-ea"/>
                        </a:rPr>
                        <a:t>작품이 실제 인테리어에 배치되어 있는 사진을 보여주면서 실제 작품을 구매하려는 사용자에게 정보를 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작품 소개 탭</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작가 소개 탭</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Tree>
    <p:extLst>
      <p:ext uri="{BB962C8B-B14F-4D97-AF65-F5344CB8AC3E}">
        <p14:creationId xmlns:p14="http://schemas.microsoft.com/office/powerpoint/2010/main" val="201484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63131A-59A7-432F-9189-485273242A54}"/>
              </a:ext>
            </a:extLst>
          </p:cNvPr>
          <p:cNvSpPr>
            <a:spLocks noGrp="1"/>
          </p:cNvSpPr>
          <p:nvPr>
            <p:ph type="body" sz="quarter" idx="10"/>
          </p:nvPr>
        </p:nvSpPr>
        <p:spPr/>
        <p:txBody>
          <a:bodyPr/>
          <a:lstStyle/>
          <a:p>
            <a:r>
              <a:rPr lang="ko-KR" altLang="en-US" dirty="0"/>
              <a:t>배송정보 입력 페이지</a:t>
            </a:r>
          </a:p>
        </p:txBody>
      </p:sp>
      <p:sp>
        <p:nvSpPr>
          <p:cNvPr id="3" name="텍스트 개체 틀 2">
            <a:extLst>
              <a:ext uri="{FF2B5EF4-FFF2-40B4-BE49-F238E27FC236}">
                <a16:creationId xmlns:a16="http://schemas.microsoft.com/office/drawing/2014/main" id="{ECE691A1-FE1E-44FB-9928-2A9A642C9A5B}"/>
              </a:ext>
            </a:extLst>
          </p:cNvPr>
          <p:cNvSpPr>
            <a:spLocks noGrp="1"/>
          </p:cNvSpPr>
          <p:nvPr>
            <p:ph type="body" sz="quarter" idx="11"/>
          </p:nvPr>
        </p:nvSpPr>
        <p:spPr/>
        <p:txBody>
          <a:bodyPr/>
          <a:lstStyle/>
          <a:p>
            <a:r>
              <a:rPr lang="en-US" altLang="ko-KR" dirty="0"/>
              <a:t>STORE and PAY</a:t>
            </a:r>
            <a:endParaRPr lang="ko-KR" altLang="en-US" dirty="0"/>
          </a:p>
        </p:txBody>
      </p:sp>
      <p:pic>
        <p:nvPicPr>
          <p:cNvPr id="8" name="그림 7">
            <a:extLst>
              <a:ext uri="{FF2B5EF4-FFF2-40B4-BE49-F238E27FC236}">
                <a16:creationId xmlns:a16="http://schemas.microsoft.com/office/drawing/2014/main" id="{E8337105-F6E9-4F1A-AF60-59429E315D05}"/>
              </a:ext>
            </a:extLst>
          </p:cNvPr>
          <p:cNvPicPr>
            <a:picLocks noChangeAspect="1"/>
          </p:cNvPicPr>
          <p:nvPr/>
        </p:nvPicPr>
        <p:blipFill rotWithShape="1">
          <a:blip r:embed="rId2"/>
          <a:srcRect b="43023"/>
          <a:stretch/>
        </p:blipFill>
        <p:spPr>
          <a:xfrm>
            <a:off x="209252" y="692696"/>
            <a:ext cx="5958756" cy="3528392"/>
          </a:xfrm>
          <a:prstGeom prst="rect">
            <a:avLst/>
          </a:prstGeom>
        </p:spPr>
      </p:pic>
      <p:grpSp>
        <p:nvGrpSpPr>
          <p:cNvPr id="10" name="그룹 9">
            <a:extLst>
              <a:ext uri="{FF2B5EF4-FFF2-40B4-BE49-F238E27FC236}">
                <a16:creationId xmlns:a16="http://schemas.microsoft.com/office/drawing/2014/main" id="{BF9FA9C1-3980-4DC5-9C20-F628BBECD246}"/>
              </a:ext>
            </a:extLst>
          </p:cNvPr>
          <p:cNvGrpSpPr/>
          <p:nvPr/>
        </p:nvGrpSpPr>
        <p:grpSpPr>
          <a:xfrm>
            <a:off x="2602617" y="3485907"/>
            <a:ext cx="5958756" cy="3240360"/>
            <a:chOff x="110976" y="4005064"/>
            <a:chExt cx="5958756" cy="3240360"/>
          </a:xfrm>
        </p:grpSpPr>
        <p:pic>
          <p:nvPicPr>
            <p:cNvPr id="4" name="그림 3">
              <a:extLst>
                <a:ext uri="{FF2B5EF4-FFF2-40B4-BE49-F238E27FC236}">
                  <a16:creationId xmlns:a16="http://schemas.microsoft.com/office/drawing/2014/main" id="{C4FDFB5C-BA3B-4C58-BE26-BEF28B845FE8}"/>
                </a:ext>
              </a:extLst>
            </p:cNvPr>
            <p:cNvPicPr>
              <a:picLocks noChangeAspect="1"/>
            </p:cNvPicPr>
            <p:nvPr/>
          </p:nvPicPr>
          <p:blipFill rotWithShape="1">
            <a:blip r:embed="rId2"/>
            <a:srcRect t="56977"/>
            <a:stretch/>
          </p:blipFill>
          <p:spPr>
            <a:xfrm>
              <a:off x="110976" y="4005064"/>
              <a:ext cx="5958756" cy="2664296"/>
            </a:xfrm>
            <a:prstGeom prst="rect">
              <a:avLst/>
            </a:prstGeom>
          </p:spPr>
        </p:pic>
        <p:pic>
          <p:nvPicPr>
            <p:cNvPr id="5" name="그림 4">
              <a:extLst>
                <a:ext uri="{FF2B5EF4-FFF2-40B4-BE49-F238E27FC236}">
                  <a16:creationId xmlns:a16="http://schemas.microsoft.com/office/drawing/2014/main" id="{169EB988-C91E-4A0E-BF79-C846E2F7DCC8}"/>
                </a:ext>
              </a:extLst>
            </p:cNvPr>
            <p:cNvPicPr>
              <a:picLocks noChangeAspect="1"/>
            </p:cNvPicPr>
            <p:nvPr/>
          </p:nvPicPr>
          <p:blipFill rotWithShape="1">
            <a:blip r:embed="rId3"/>
            <a:srcRect r="316"/>
            <a:stretch/>
          </p:blipFill>
          <p:spPr>
            <a:xfrm>
              <a:off x="143371" y="6641951"/>
              <a:ext cx="5841008" cy="603473"/>
            </a:xfrm>
            <a:prstGeom prst="rect">
              <a:avLst/>
            </a:prstGeom>
          </p:spPr>
        </p:pic>
      </p:grpSp>
      <p:sp>
        <p:nvSpPr>
          <p:cNvPr id="11" name="직사각형 10">
            <a:extLst>
              <a:ext uri="{FF2B5EF4-FFF2-40B4-BE49-F238E27FC236}">
                <a16:creationId xmlns:a16="http://schemas.microsoft.com/office/drawing/2014/main" id="{7F912E7B-D099-4D90-A7A5-32B510DAF892}"/>
              </a:ext>
            </a:extLst>
          </p:cNvPr>
          <p:cNvSpPr/>
          <p:nvPr/>
        </p:nvSpPr>
        <p:spPr>
          <a:xfrm>
            <a:off x="78601" y="1240545"/>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12" name="직사각형 11">
            <a:extLst>
              <a:ext uri="{FF2B5EF4-FFF2-40B4-BE49-F238E27FC236}">
                <a16:creationId xmlns:a16="http://schemas.microsoft.com/office/drawing/2014/main" id="{3DC141F3-C346-4F77-8AB9-5761612C0F8C}"/>
              </a:ext>
            </a:extLst>
          </p:cNvPr>
          <p:cNvSpPr/>
          <p:nvPr/>
        </p:nvSpPr>
        <p:spPr>
          <a:xfrm>
            <a:off x="4041316" y="240514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
        <p:nvSpPr>
          <p:cNvPr id="13" name="직사각형 12">
            <a:extLst>
              <a:ext uri="{FF2B5EF4-FFF2-40B4-BE49-F238E27FC236}">
                <a16:creationId xmlns:a16="http://schemas.microsoft.com/office/drawing/2014/main" id="{60F8E5D0-6B0F-4470-A249-A21359366B8E}"/>
              </a:ext>
            </a:extLst>
          </p:cNvPr>
          <p:cNvSpPr/>
          <p:nvPr/>
        </p:nvSpPr>
        <p:spPr>
          <a:xfrm>
            <a:off x="6528048" y="422108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5</a:t>
            </a:r>
            <a:endParaRPr lang="ko-KR" altLang="en-US" dirty="0"/>
          </a:p>
        </p:txBody>
      </p:sp>
      <p:sp>
        <p:nvSpPr>
          <p:cNvPr id="14" name="직사각형 13">
            <a:extLst>
              <a:ext uri="{FF2B5EF4-FFF2-40B4-BE49-F238E27FC236}">
                <a16:creationId xmlns:a16="http://schemas.microsoft.com/office/drawing/2014/main" id="{082970EC-9733-46B5-9E9F-17258E5F9F19}"/>
              </a:ext>
            </a:extLst>
          </p:cNvPr>
          <p:cNvSpPr/>
          <p:nvPr/>
        </p:nvSpPr>
        <p:spPr>
          <a:xfrm>
            <a:off x="6528048" y="456286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dirty="0"/>
          </a:p>
        </p:txBody>
      </p:sp>
      <p:sp>
        <p:nvSpPr>
          <p:cNvPr id="15" name="직사각형 14">
            <a:extLst>
              <a:ext uri="{FF2B5EF4-FFF2-40B4-BE49-F238E27FC236}">
                <a16:creationId xmlns:a16="http://schemas.microsoft.com/office/drawing/2014/main" id="{7AE7E339-F942-4D60-B31C-9E066AEF1725}"/>
              </a:ext>
            </a:extLst>
          </p:cNvPr>
          <p:cNvSpPr/>
          <p:nvPr/>
        </p:nvSpPr>
        <p:spPr>
          <a:xfrm>
            <a:off x="2355674" y="498349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6" name="직사각형 15">
            <a:extLst>
              <a:ext uri="{FF2B5EF4-FFF2-40B4-BE49-F238E27FC236}">
                <a16:creationId xmlns:a16="http://schemas.microsoft.com/office/drawing/2014/main" id="{F4C7AB0C-BFC7-437B-B3C8-0AB32A7EA8E5}"/>
              </a:ext>
            </a:extLst>
          </p:cNvPr>
          <p:cNvSpPr/>
          <p:nvPr/>
        </p:nvSpPr>
        <p:spPr>
          <a:xfrm>
            <a:off x="78601" y="292494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17" name="표 16">
            <a:extLst>
              <a:ext uri="{FF2B5EF4-FFF2-40B4-BE49-F238E27FC236}">
                <a16:creationId xmlns:a16="http://schemas.microsoft.com/office/drawing/2014/main" id="{19A13F68-15FA-4A17-948E-07E4E230FBD4}"/>
              </a:ext>
            </a:extLst>
          </p:cNvPr>
          <p:cNvGraphicFramePr>
            <a:graphicFrameLocks noGrp="1"/>
          </p:cNvGraphicFramePr>
          <p:nvPr>
            <p:extLst>
              <p:ext uri="{D42A27DB-BD31-4B8C-83A1-F6EECF244321}">
                <p14:modId xmlns:p14="http://schemas.microsoft.com/office/powerpoint/2010/main" val="2279263062"/>
              </p:ext>
            </p:extLst>
          </p:nvPr>
        </p:nvGraphicFramePr>
        <p:xfrm>
          <a:off x="8688288" y="476672"/>
          <a:ext cx="3384376" cy="324192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결제로 진행되기 전 배송정보 확인 및 결제방법 선택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자신이 주문한 물건 확인 및 </a:t>
                      </a:r>
                      <a:r>
                        <a:rPr lang="ko-KR" altLang="en-US" sz="800" b="0" dirty="0" err="1">
                          <a:solidFill>
                            <a:schemeClr val="tx1"/>
                          </a:solidFill>
                          <a:latin typeface="+mn-ea"/>
                          <a:ea typeface="+mn-ea"/>
                          <a:sym typeface="맑은 고딕"/>
                        </a:rPr>
                        <a:t>배송지</a:t>
                      </a:r>
                      <a:r>
                        <a:rPr lang="ko-KR" altLang="en-US" sz="800" b="0" dirty="0">
                          <a:solidFill>
                            <a:schemeClr val="tx1"/>
                          </a:solidFill>
                          <a:latin typeface="+mn-ea"/>
                          <a:ea typeface="+mn-ea"/>
                          <a:sym typeface="맑은 고딕"/>
                        </a:rPr>
                        <a:t> 설정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구매 할 작품 목록 확인</a:t>
                      </a:r>
                      <a:r>
                        <a:rPr lang="en-US" altLang="ko-KR" sz="850" b="0" dirty="0">
                          <a:latin typeface="+mn-ea"/>
                          <a:ea typeface="+mn-ea"/>
                        </a:rPr>
                        <a:t>(</a:t>
                      </a:r>
                      <a:r>
                        <a:rPr lang="ko-KR" altLang="en-US" sz="850" b="0" dirty="0">
                          <a:latin typeface="+mn-ea"/>
                          <a:ea typeface="+mn-ea"/>
                        </a:rPr>
                        <a:t>상품명</a:t>
                      </a:r>
                      <a:r>
                        <a:rPr lang="en-US" altLang="ko-KR" sz="850" b="0" dirty="0">
                          <a:latin typeface="+mn-ea"/>
                          <a:ea typeface="+mn-ea"/>
                        </a:rPr>
                        <a:t>, </a:t>
                      </a:r>
                      <a:r>
                        <a:rPr lang="ko-KR" altLang="en-US" sz="850" b="0" dirty="0">
                          <a:latin typeface="+mn-ea"/>
                          <a:ea typeface="+mn-ea"/>
                        </a:rPr>
                        <a:t>수량</a:t>
                      </a:r>
                      <a:r>
                        <a:rPr lang="en-US" altLang="ko-KR" sz="850" b="0" dirty="0">
                          <a:latin typeface="+mn-ea"/>
                          <a:ea typeface="+mn-ea"/>
                        </a:rPr>
                        <a:t>, </a:t>
                      </a:r>
                      <a:r>
                        <a:rPr lang="ko-KR" altLang="en-US" sz="850" b="0" dirty="0">
                          <a:latin typeface="+mn-ea"/>
                          <a:ea typeface="+mn-ea"/>
                        </a:rPr>
                        <a:t>배송비</a:t>
                      </a:r>
                      <a:r>
                        <a:rPr lang="en-US" altLang="ko-KR" sz="850" b="0" dirty="0">
                          <a:latin typeface="+mn-ea"/>
                          <a:ea typeface="+mn-ea"/>
                        </a:rPr>
                        <a:t>, </a:t>
                      </a:r>
                      <a:r>
                        <a:rPr lang="ko-KR" altLang="en-US" sz="850" b="0" dirty="0">
                          <a:latin typeface="+mn-ea"/>
                          <a:ea typeface="+mn-ea"/>
                        </a:rPr>
                        <a:t>설치비</a:t>
                      </a:r>
                      <a:r>
                        <a:rPr lang="en-US" altLang="ko-KR" sz="850" b="0" dirty="0">
                          <a:latin typeface="+mn-ea"/>
                          <a:ea typeface="+mn-ea"/>
                        </a:rPr>
                        <a:t> </a:t>
                      </a:r>
                      <a:r>
                        <a:rPr lang="ko-KR" altLang="en-US" sz="850" b="0" dirty="0">
                          <a:latin typeface="+mn-ea"/>
                          <a:ea typeface="+mn-ea"/>
                        </a:rPr>
                        <a:t>등</a:t>
                      </a:r>
                      <a:r>
                        <a:rPr lang="en-US" altLang="ko-KR" sz="85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주문자 정보 확인</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dirty="0">
                          <a:solidFill>
                            <a:schemeClr val="tx1"/>
                          </a:solidFill>
                          <a:latin typeface="+mn-ea"/>
                        </a:rPr>
                        <a:t>-</a:t>
                      </a:r>
                      <a:r>
                        <a:rPr kumimoji="1" lang="ko-KR" altLang="en-US" sz="850" dirty="0">
                          <a:solidFill>
                            <a:schemeClr val="tx1"/>
                          </a:solidFill>
                          <a:latin typeface="+mn-ea"/>
                        </a:rPr>
                        <a:t>   사용자가 회원가입 시 작성한 배송정보와 다를 수 있으므로 다시 입력 받는다</a:t>
                      </a:r>
                      <a:r>
                        <a:rPr kumimoji="1" lang="en-US" altLang="ko-KR" sz="850" dirty="0">
                          <a:solidFill>
                            <a:schemeClr val="tx1"/>
                          </a:solidFill>
                          <a:latin typeface="+mn-ea"/>
                        </a:rPr>
                        <a:t>. (</a:t>
                      </a:r>
                      <a:r>
                        <a:rPr kumimoji="1" lang="ko-KR" altLang="en-US" sz="850" dirty="0">
                          <a:solidFill>
                            <a:schemeClr val="tx1"/>
                          </a:solidFill>
                          <a:latin typeface="+mn-ea"/>
                        </a:rPr>
                        <a:t>주소는 </a:t>
                      </a:r>
                      <a:r>
                        <a:rPr kumimoji="1" lang="en-US" altLang="ko-KR" sz="850" dirty="0" err="1">
                          <a:solidFill>
                            <a:schemeClr val="tx1"/>
                          </a:solidFill>
                          <a:latin typeface="+mn-ea"/>
                        </a:rPr>
                        <a:t>Daum</a:t>
                      </a:r>
                      <a:r>
                        <a:rPr kumimoji="1" lang="en-US" altLang="ko-KR" sz="850" dirty="0">
                          <a:solidFill>
                            <a:schemeClr val="tx1"/>
                          </a:solidFill>
                          <a:latin typeface="+mn-ea"/>
                        </a:rPr>
                        <a:t> </a:t>
                      </a:r>
                      <a:r>
                        <a:rPr kumimoji="1" lang="ko-KR" altLang="en-US" sz="850" dirty="0">
                          <a:solidFill>
                            <a:schemeClr val="tx1"/>
                          </a:solidFill>
                          <a:latin typeface="+mn-ea"/>
                        </a:rPr>
                        <a:t>지도 </a:t>
                      </a:r>
                      <a:r>
                        <a:rPr kumimoji="1" lang="en-US" altLang="ko-KR" sz="850" dirty="0">
                          <a:solidFill>
                            <a:schemeClr val="tx1"/>
                          </a:solidFill>
                          <a:latin typeface="+mn-ea"/>
                        </a:rPr>
                        <a:t>API)</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받는 사람 정보 확인</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사용자가 등록한 </a:t>
                      </a:r>
                      <a:r>
                        <a:rPr lang="ko-KR" altLang="en-US" sz="850" b="0" dirty="0" err="1">
                          <a:latin typeface="+mn-ea"/>
                          <a:ea typeface="+mn-ea"/>
                        </a:rPr>
                        <a:t>배송지</a:t>
                      </a:r>
                      <a:r>
                        <a:rPr lang="ko-KR" altLang="en-US" sz="850" b="0" dirty="0">
                          <a:latin typeface="+mn-ea"/>
                          <a:ea typeface="+mn-ea"/>
                        </a:rPr>
                        <a:t> 중 선택 하는 기능</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주문자 정보 확인 입력 데이터와 일치</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결제 수단 선택 탭</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주문하기 버튼 </a:t>
                      </a:r>
                      <a:r>
                        <a:rPr lang="en-US" altLang="ko-KR" sz="850" b="0" dirty="0">
                          <a:latin typeface="+mn-ea"/>
                          <a:ea typeface="+mn-ea"/>
                        </a:rPr>
                        <a:t>&gt; </a:t>
                      </a:r>
                      <a:r>
                        <a:rPr lang="ko-KR" altLang="en-US" sz="850" b="0" dirty="0">
                          <a:latin typeface="+mn-ea"/>
                          <a:ea typeface="+mn-ea"/>
                        </a:rPr>
                        <a:t>결제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취소 버튼 </a:t>
                      </a:r>
                      <a:r>
                        <a:rPr lang="en-US" altLang="ko-KR" sz="850" b="0" dirty="0">
                          <a:latin typeface="+mn-ea"/>
                          <a:ea typeface="+mn-ea"/>
                        </a:rPr>
                        <a:t>&gt; </a:t>
                      </a:r>
                      <a:r>
                        <a:rPr lang="ko-KR" altLang="en-US" sz="850" b="0" dirty="0">
                          <a:latin typeface="+mn-ea"/>
                          <a:ea typeface="+mn-ea"/>
                        </a:rPr>
                        <a:t>결제가 취소되고 해당 작품 판매 상세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Tree>
    <p:extLst>
      <p:ext uri="{BB962C8B-B14F-4D97-AF65-F5344CB8AC3E}">
        <p14:creationId xmlns:p14="http://schemas.microsoft.com/office/powerpoint/2010/main" val="1138027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장바구니(마이페이지_소비자)</a:t>
            </a:r>
          </a:p>
        </p:txBody>
      </p:sp>
      <p:sp>
        <p:nvSpPr>
          <p:cNvPr id="228"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pic>
        <p:nvPicPr>
          <p:cNvPr id="229" name="그림 4" descr="그림 4"/>
          <p:cNvPicPr>
            <a:picLocks noChangeAspect="1"/>
          </p:cNvPicPr>
          <p:nvPr/>
        </p:nvPicPr>
        <p:blipFill>
          <a:blip r:embed="rId2"/>
          <a:srcRect t="9661" b="19551"/>
          <a:stretch>
            <a:fillRect/>
          </a:stretch>
        </p:blipFill>
        <p:spPr>
          <a:xfrm>
            <a:off x="191344" y="1700808"/>
            <a:ext cx="8215288" cy="4221088"/>
          </a:xfrm>
          <a:prstGeom prst="rect">
            <a:avLst/>
          </a:prstGeom>
          <a:ln w="12700">
            <a:miter lim="400000"/>
          </a:ln>
        </p:spPr>
      </p:pic>
      <p:graphicFrame>
        <p:nvGraphicFramePr>
          <p:cNvPr id="230" name="표 5"/>
          <p:cNvGraphicFramePr/>
          <p:nvPr/>
        </p:nvGraphicFramePr>
        <p:xfrm>
          <a:off x="8688288" y="476672"/>
          <a:ext cx="3384376" cy="2611232"/>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소비자가 장바구니에 작품을 담았을 때 이동되는 화면</a:t>
                      </a:r>
                    </a:p>
                    <a:p>
                      <a:pPr marL="107999" indent="-107999" algn="just">
                        <a:lnSpc>
                          <a:spcPct val="120000"/>
                        </a:lnSpc>
                        <a:buSzPct val="100000"/>
                        <a:buFont typeface="Arial"/>
                        <a:buChar char="•"/>
                        <a:defRPr sz="800"/>
                      </a:pPr>
                      <a:r>
                        <a:t>장바구니에 담긴 상품은 30일까지 보관</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   소비자가 작품 상세정보 페이지에서 장바구니에 담으면 넘어오는 화면</a:t>
                      </a:r>
                    </a:p>
                    <a:p>
                      <a:pPr algn="just">
                        <a:lnSpc>
                          <a:spcPct val="120000"/>
                        </a:lnSpc>
                        <a:defRPr sz="800"/>
                      </a:pPr>
                      <a:r>
                        <a:t>-    USER 버튼 &gt; 마이페이지 &gt; 장바구니 탭에서도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쇼핑 계속화기 버튼 : 판매 페이지로 이동</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작품을 주문하는 방법</a:t>
                      </a:r>
                    </a:p>
                    <a:p>
                      <a:pPr marL="171450" indent="-171450" algn="just">
                        <a:lnSpc>
                          <a:spcPct val="120000"/>
                        </a:lnSpc>
                        <a:buSzPct val="100000"/>
                        <a:buChar char="-"/>
                        <a:defRPr sz="800"/>
                      </a:pPr>
                      <a:r>
                        <a:t>선택 상품 주문 : 장바구니 리스트에 쌓인 작품 중 체크박스를 이용해 선택한 작품만 주문 처리</a:t>
                      </a:r>
                    </a:p>
                    <a:p>
                      <a:pPr marL="171450" indent="-171450" algn="just">
                        <a:lnSpc>
                          <a:spcPct val="120000"/>
                        </a:lnSpc>
                        <a:buSzPct val="100000"/>
                        <a:buChar char="-"/>
                        <a:defRPr sz="800"/>
                      </a:pPr>
                      <a:r>
                        <a:t>전체 상품 주문 : 전체 체크박스 처리 되어 장바구니의 모든 상품을 주문 처리</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grpSp>
        <p:nvGrpSpPr>
          <p:cNvPr id="233" name="직사각형 6"/>
          <p:cNvGrpSpPr/>
          <p:nvPr/>
        </p:nvGrpSpPr>
        <p:grpSpPr>
          <a:xfrm>
            <a:off x="4298987" y="2396939"/>
            <a:ext cx="246944" cy="307341"/>
            <a:chOff x="0" y="0"/>
            <a:chExt cx="246942" cy="307340"/>
          </a:xfrm>
        </p:grpSpPr>
        <p:sp>
          <p:nvSpPr>
            <p:cNvPr id="231"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236" name="직사각형 8"/>
          <p:cNvGrpSpPr/>
          <p:nvPr/>
        </p:nvGrpSpPr>
        <p:grpSpPr>
          <a:xfrm>
            <a:off x="1024520" y="4873613"/>
            <a:ext cx="246944" cy="307341"/>
            <a:chOff x="0" y="0"/>
            <a:chExt cx="246942" cy="307340"/>
          </a:xfrm>
        </p:grpSpPr>
        <p:sp>
          <p:nvSpPr>
            <p:cNvPr id="234"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239" name="직사각형 9"/>
          <p:cNvGrpSpPr/>
          <p:nvPr/>
        </p:nvGrpSpPr>
        <p:grpSpPr>
          <a:xfrm>
            <a:off x="5087887" y="4873613"/>
            <a:ext cx="246944" cy="307341"/>
            <a:chOff x="0" y="0"/>
            <a:chExt cx="246942" cy="307340"/>
          </a:xfrm>
        </p:grpSpPr>
        <p:sp>
          <p:nvSpPr>
            <p:cNvPr id="237"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마일리지 확인(마이페이지_소비자)</a:t>
            </a:r>
          </a:p>
        </p:txBody>
      </p:sp>
      <p:sp>
        <p:nvSpPr>
          <p:cNvPr id="242"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pic>
        <p:nvPicPr>
          <p:cNvPr id="243" name="그림 4" descr="그림 4"/>
          <p:cNvPicPr>
            <a:picLocks noChangeAspect="1"/>
          </p:cNvPicPr>
          <p:nvPr/>
        </p:nvPicPr>
        <p:blipFill>
          <a:blip r:embed="rId2"/>
          <a:srcRect t="11150" b="42650"/>
          <a:stretch>
            <a:fillRect/>
          </a:stretch>
        </p:blipFill>
        <p:spPr>
          <a:xfrm>
            <a:off x="-32396" y="692695"/>
            <a:ext cx="7756458" cy="3168353"/>
          </a:xfrm>
          <a:prstGeom prst="rect">
            <a:avLst/>
          </a:prstGeom>
          <a:ln w="12700">
            <a:miter lim="400000"/>
          </a:ln>
        </p:spPr>
      </p:pic>
      <p:pic>
        <p:nvPicPr>
          <p:cNvPr id="244" name="그림 6" descr="그림 6"/>
          <p:cNvPicPr>
            <a:picLocks noChangeAspect="1"/>
          </p:cNvPicPr>
          <p:nvPr/>
        </p:nvPicPr>
        <p:blipFill>
          <a:blip r:embed="rId3"/>
          <a:srcRect t="10101" b="25850"/>
          <a:stretch>
            <a:fillRect/>
          </a:stretch>
        </p:blipFill>
        <p:spPr>
          <a:xfrm>
            <a:off x="2178430" y="3573016"/>
            <a:ext cx="6382943" cy="3011654"/>
          </a:xfrm>
          <a:prstGeom prst="rect">
            <a:avLst/>
          </a:prstGeom>
          <a:ln w="12700">
            <a:miter lim="400000"/>
          </a:ln>
        </p:spPr>
      </p:pic>
      <p:graphicFrame>
        <p:nvGraphicFramePr>
          <p:cNvPr id="245" name="표 7"/>
          <p:cNvGraphicFramePr/>
          <p:nvPr/>
        </p:nvGraphicFramePr>
        <p:xfrm>
          <a:off x="8688288" y="476672"/>
          <a:ext cx="3384376" cy="2267607"/>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결제로 진행되기 전 배송정보 확인 및 결제방법 선택 페이지</a:t>
                      </a:r>
                    </a:p>
                    <a:p>
                      <a:pPr marL="107999" indent="-107999" algn="just">
                        <a:lnSpc>
                          <a:spcPct val="120000"/>
                        </a:lnSpc>
                        <a:buSzPct val="100000"/>
                        <a:buFont typeface="Arial"/>
                        <a:buChar char="•"/>
                        <a:defRPr sz="800"/>
                      </a:pPr>
                      <a:r>
                        <a:t>자신이 주문한 물건 확인 및 배송지 설정 </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자신의 마일리지 포인트와 등급을 확인해 혜택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해당 페이지에서는 마일리지 포인트 점수만 확인</a:t>
                      </a:r>
                    </a:p>
                    <a:p>
                      <a:pPr algn="just">
                        <a:lnSpc>
                          <a:spcPct val="120000"/>
                        </a:lnSpc>
                        <a:defRPr sz="800"/>
                      </a:pPr>
                      <a:r>
                        <a:t>마일리지 버튼 클릭 &gt; 적립 내역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사용자의 주문 내역 확인 탭으로 가장 최근에 주문한 내역 순으로 나타냄</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r h="241591">
                <a:tc>
                  <a:txBody>
                    <a:bodyPr/>
                    <a:lstStyle/>
                    <a:p>
                      <a:pPr algn="ctr">
                        <a:lnSpc>
                          <a:spcPct val="120000"/>
                        </a:lnSpc>
                        <a:defRPr sz="1800"/>
                      </a:pPr>
                      <a:r>
                        <a:rPr sz="800"/>
                        <a:t>4</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적립내역을 이용해 마일리지 포인트 상세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5"/>
                  </a:ext>
                </a:extLst>
              </a:tr>
            </a:tbl>
          </a:graphicData>
        </a:graphic>
      </p:graphicFrame>
      <p:grpSp>
        <p:nvGrpSpPr>
          <p:cNvPr id="248" name="직사각형 8"/>
          <p:cNvGrpSpPr/>
          <p:nvPr/>
        </p:nvGrpSpPr>
        <p:grpSpPr>
          <a:xfrm>
            <a:off x="146615" y="1943964"/>
            <a:ext cx="246943" cy="307341"/>
            <a:chOff x="0" y="0"/>
            <a:chExt cx="246942" cy="307340"/>
          </a:xfrm>
        </p:grpSpPr>
        <p:sp>
          <p:nvSpPr>
            <p:cNvPr id="24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7"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251" name="직사각형 9"/>
          <p:cNvGrpSpPr/>
          <p:nvPr/>
        </p:nvGrpSpPr>
        <p:grpSpPr>
          <a:xfrm>
            <a:off x="1996727" y="5421461"/>
            <a:ext cx="246944" cy="307341"/>
            <a:chOff x="0" y="0"/>
            <a:chExt cx="246942" cy="307340"/>
          </a:xfrm>
        </p:grpSpPr>
        <p:sp>
          <p:nvSpPr>
            <p:cNvPr id="24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0" name="4"/>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4</a:t>
              </a:r>
            </a:p>
          </p:txBody>
        </p:sp>
      </p:grpSp>
      <p:grpSp>
        <p:nvGrpSpPr>
          <p:cNvPr id="254" name="직사각형 10"/>
          <p:cNvGrpSpPr/>
          <p:nvPr/>
        </p:nvGrpSpPr>
        <p:grpSpPr>
          <a:xfrm>
            <a:off x="146615" y="3096269"/>
            <a:ext cx="246943" cy="307341"/>
            <a:chOff x="0" y="0"/>
            <a:chExt cx="246942" cy="307340"/>
          </a:xfrm>
        </p:grpSpPr>
        <p:sp>
          <p:nvSpPr>
            <p:cNvPr id="25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3"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257" name="직사각형 11"/>
          <p:cNvGrpSpPr/>
          <p:nvPr/>
        </p:nvGrpSpPr>
        <p:grpSpPr>
          <a:xfrm>
            <a:off x="4984960" y="1943964"/>
            <a:ext cx="246944" cy="307341"/>
            <a:chOff x="0" y="0"/>
            <a:chExt cx="246942" cy="307340"/>
          </a:xfrm>
        </p:grpSpPr>
        <p:sp>
          <p:nvSpPr>
            <p:cNvPr id="255"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6"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마일리지 확인(마이페이지_소비자)</a:t>
            </a:r>
          </a:p>
        </p:txBody>
      </p:sp>
      <p:sp>
        <p:nvSpPr>
          <p:cNvPr id="260"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graphicFrame>
        <p:nvGraphicFramePr>
          <p:cNvPr id="261" name="표 7"/>
          <p:cNvGraphicFramePr/>
          <p:nvPr/>
        </p:nvGraphicFramePr>
        <p:xfrm>
          <a:off x="8688288" y="476672"/>
          <a:ext cx="3384376" cy="2011521"/>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회원정보 수정 페이지</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회원정보 클릭</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해당페이지에서 회원등급 간략히 확인가능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사용자의 회원정보 수정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r h="241591">
                <a:tc>
                  <a:txBody>
                    <a:bodyPr/>
                    <a:lstStyle/>
                    <a:p>
                      <a:pPr algn="ctr">
                        <a:lnSpc>
                          <a:spcPct val="120000"/>
                        </a:lnSpc>
                        <a:defRPr sz="1800"/>
                      </a:pPr>
                      <a:r>
                        <a:rPr sz="800"/>
                        <a:t>4</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회원탈퇴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5"/>
                  </a:ext>
                </a:extLst>
              </a:tr>
            </a:tbl>
          </a:graphicData>
        </a:graphic>
      </p:graphicFrame>
      <p:pic>
        <p:nvPicPr>
          <p:cNvPr id="262" name="그림 3" descr="그림 3"/>
          <p:cNvPicPr>
            <a:picLocks noChangeAspect="1"/>
          </p:cNvPicPr>
          <p:nvPr/>
        </p:nvPicPr>
        <p:blipFill>
          <a:blip r:embed="rId2"/>
          <a:stretch>
            <a:fillRect/>
          </a:stretch>
        </p:blipFill>
        <p:spPr>
          <a:xfrm>
            <a:off x="1199457" y="620687"/>
            <a:ext cx="6768752" cy="5991516"/>
          </a:xfrm>
          <a:prstGeom prst="rect">
            <a:avLst/>
          </a:prstGeom>
          <a:ln w="12700">
            <a:miter lim="400000"/>
          </a:ln>
        </p:spPr>
      </p:pic>
      <p:grpSp>
        <p:nvGrpSpPr>
          <p:cNvPr id="265" name="직사각형 8"/>
          <p:cNvGrpSpPr/>
          <p:nvPr/>
        </p:nvGrpSpPr>
        <p:grpSpPr>
          <a:xfrm>
            <a:off x="1343471" y="1244997"/>
            <a:ext cx="246944" cy="307341"/>
            <a:chOff x="0" y="0"/>
            <a:chExt cx="246942" cy="307340"/>
          </a:xfrm>
        </p:grpSpPr>
        <p:sp>
          <p:nvSpPr>
            <p:cNvPr id="26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4"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268" name="직사각형 11"/>
          <p:cNvGrpSpPr/>
          <p:nvPr/>
        </p:nvGrpSpPr>
        <p:grpSpPr>
          <a:xfrm>
            <a:off x="1343471" y="1692696"/>
            <a:ext cx="246944" cy="307341"/>
            <a:chOff x="0" y="0"/>
            <a:chExt cx="246942" cy="307340"/>
          </a:xfrm>
        </p:grpSpPr>
        <p:sp>
          <p:nvSpPr>
            <p:cNvPr id="26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7"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271" name="직사각형 12"/>
          <p:cNvGrpSpPr/>
          <p:nvPr/>
        </p:nvGrpSpPr>
        <p:grpSpPr>
          <a:xfrm>
            <a:off x="2439081" y="2757165"/>
            <a:ext cx="246944" cy="307341"/>
            <a:chOff x="0" y="0"/>
            <a:chExt cx="246942" cy="307340"/>
          </a:xfrm>
        </p:grpSpPr>
        <p:sp>
          <p:nvSpPr>
            <p:cNvPr id="26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0"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274" name="직사각형 13"/>
          <p:cNvGrpSpPr/>
          <p:nvPr/>
        </p:nvGrpSpPr>
        <p:grpSpPr>
          <a:xfrm>
            <a:off x="5591943" y="6288437"/>
            <a:ext cx="246944" cy="307341"/>
            <a:chOff x="0" y="0"/>
            <a:chExt cx="246942" cy="307340"/>
          </a:xfrm>
        </p:grpSpPr>
        <p:sp>
          <p:nvSpPr>
            <p:cNvPr id="27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 name="4"/>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4</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주문내역 확인(마이페이지_소비자)</a:t>
            </a:r>
          </a:p>
        </p:txBody>
      </p:sp>
      <p:sp>
        <p:nvSpPr>
          <p:cNvPr id="277"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pic>
        <p:nvPicPr>
          <p:cNvPr id="278" name="그림 6" descr="그림 6"/>
          <p:cNvPicPr>
            <a:picLocks noChangeAspect="1"/>
          </p:cNvPicPr>
          <p:nvPr/>
        </p:nvPicPr>
        <p:blipFill>
          <a:blip r:embed="rId2"/>
          <a:srcRect t="8730" b="37721"/>
          <a:stretch>
            <a:fillRect/>
          </a:stretch>
        </p:blipFill>
        <p:spPr>
          <a:xfrm>
            <a:off x="263351" y="476672"/>
            <a:ext cx="8064898" cy="3246217"/>
          </a:xfrm>
          <a:prstGeom prst="rect">
            <a:avLst/>
          </a:prstGeom>
          <a:ln w="12700">
            <a:miter lim="400000"/>
          </a:ln>
        </p:spPr>
      </p:pic>
      <p:pic>
        <p:nvPicPr>
          <p:cNvPr id="279" name="그림 8" descr="그림 8"/>
          <p:cNvPicPr>
            <a:picLocks noChangeAspect="1"/>
          </p:cNvPicPr>
          <p:nvPr/>
        </p:nvPicPr>
        <p:blipFill>
          <a:blip r:embed="rId3"/>
          <a:srcRect t="10101" b="37400"/>
          <a:stretch>
            <a:fillRect/>
          </a:stretch>
        </p:blipFill>
        <p:spPr>
          <a:xfrm>
            <a:off x="695399" y="3394793"/>
            <a:ext cx="7200802" cy="3266868"/>
          </a:xfrm>
          <a:prstGeom prst="rect">
            <a:avLst/>
          </a:prstGeom>
          <a:ln w="12700">
            <a:miter lim="400000"/>
          </a:ln>
        </p:spPr>
      </p:pic>
      <p:grpSp>
        <p:nvGrpSpPr>
          <p:cNvPr id="282" name="직사각형 9"/>
          <p:cNvGrpSpPr/>
          <p:nvPr/>
        </p:nvGrpSpPr>
        <p:grpSpPr>
          <a:xfrm>
            <a:off x="2558650" y="1093192"/>
            <a:ext cx="246944" cy="307341"/>
            <a:chOff x="0" y="0"/>
            <a:chExt cx="246942" cy="307340"/>
          </a:xfrm>
        </p:grpSpPr>
        <p:sp>
          <p:nvSpPr>
            <p:cNvPr id="280"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1"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285" name="직사각형 10"/>
          <p:cNvGrpSpPr/>
          <p:nvPr/>
        </p:nvGrpSpPr>
        <p:grpSpPr>
          <a:xfrm>
            <a:off x="2751637" y="4778787"/>
            <a:ext cx="246944" cy="307341"/>
            <a:chOff x="0" y="0"/>
            <a:chExt cx="246942" cy="307340"/>
          </a:xfrm>
        </p:grpSpPr>
        <p:sp>
          <p:nvSpPr>
            <p:cNvPr id="28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4" name="4"/>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4</a:t>
              </a:r>
            </a:p>
          </p:txBody>
        </p:sp>
      </p:grpSp>
      <p:grpSp>
        <p:nvGrpSpPr>
          <p:cNvPr id="288" name="직사각형 13"/>
          <p:cNvGrpSpPr/>
          <p:nvPr/>
        </p:nvGrpSpPr>
        <p:grpSpPr>
          <a:xfrm>
            <a:off x="1175124" y="3491681"/>
            <a:ext cx="246944" cy="307341"/>
            <a:chOff x="0" y="0"/>
            <a:chExt cx="246942" cy="307340"/>
          </a:xfrm>
        </p:grpSpPr>
        <p:sp>
          <p:nvSpPr>
            <p:cNvPr id="28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7"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291" name="직사각형 14"/>
          <p:cNvGrpSpPr/>
          <p:nvPr/>
        </p:nvGrpSpPr>
        <p:grpSpPr>
          <a:xfrm>
            <a:off x="1175124" y="1972296"/>
            <a:ext cx="246944" cy="307341"/>
            <a:chOff x="0" y="0"/>
            <a:chExt cx="246942" cy="307340"/>
          </a:xfrm>
        </p:grpSpPr>
        <p:sp>
          <p:nvSpPr>
            <p:cNvPr id="28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0"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292" name="표 15"/>
          <p:cNvGraphicFramePr/>
          <p:nvPr/>
        </p:nvGraphicFramePr>
        <p:xfrm>
          <a:off x="8688288" y="476672"/>
          <a:ext cx="3384376" cy="2929849"/>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마이페이지(소비자) 탭에서 주문 관련 내용 확인</a:t>
                      </a:r>
                    </a:p>
                    <a:p>
                      <a:pPr marL="107999" indent="-107999" algn="just">
                        <a:lnSpc>
                          <a:spcPct val="120000"/>
                        </a:lnSpc>
                        <a:buSzPct val="100000"/>
                        <a:buFont typeface="Arial"/>
                        <a:buChar char="•"/>
                        <a:defRPr sz="800"/>
                      </a:pPr>
                      <a:r>
                        <a:t>입금 전 / 배송 준비 중 / 배송 완료 / 환불 탭으로 나누어 검색</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해당 내용은 USER 버튼 &gt; 주문내역 탭에서 확인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본인의 배송 상태를 입금 전 / 배송 준비 중 / 배송 완료 / 환불 탭으로 나누어 검색, 또는 기간별로 검색</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검색한 구매 정보들이 표시</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r h="241591">
                <a:tc>
                  <a:txBody>
                    <a:bodyPr/>
                    <a:lstStyle/>
                    <a:p>
                      <a:pPr algn="ctr">
                        <a:lnSpc>
                          <a:spcPct val="120000"/>
                        </a:lnSpc>
                        <a:defRPr sz="1800"/>
                      </a:pPr>
                      <a:r>
                        <a:rPr sz="800"/>
                        <a:t>4</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배송 완료 탭에서 상품 수령 확인이 가능</a:t>
                      </a:r>
                    </a:p>
                    <a:p>
                      <a:pPr algn="just">
                        <a:lnSpc>
                          <a:spcPct val="120000"/>
                        </a:lnSpc>
                        <a:defRPr sz="800"/>
                      </a:pPr>
                      <a:r>
                        <a:t>상품 수령 후 감동 메시지 카드를 보내는 것 까지 연결</a:t>
                      </a:r>
                    </a:p>
                    <a:p>
                      <a:pPr algn="just">
                        <a:lnSpc>
                          <a:spcPct val="120000"/>
                        </a:lnSpc>
                        <a:defRPr sz="800"/>
                      </a:pPr>
                      <a:r>
                        <a:t>실수로 상품 수령 버튼을 누르는 예외상황에 대비하기 위한 alert창</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5"/>
                  </a:ext>
                </a:extLst>
              </a:tr>
              <a:tr h="241591">
                <a:tc>
                  <a:txBody>
                    <a:bodyPr/>
                    <a:lstStyle/>
                    <a:p>
                      <a:pPr algn="ctr">
                        <a:lnSpc>
                          <a:spcPct val="120000"/>
                        </a:lnSpc>
                        <a:defRPr sz="1800"/>
                      </a:pPr>
                      <a:r>
                        <a:rPr sz="800"/>
                        <a:t>5</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해당 작품의 작가만 확인 할 수 있는 감동 카드 작성</a:t>
                      </a:r>
                    </a:p>
                    <a:p>
                      <a:pPr algn="just">
                        <a:lnSpc>
                          <a:spcPct val="120000"/>
                        </a:lnSpc>
                        <a:defRPr sz="800"/>
                      </a:pPr>
                      <a:r>
                        <a:t>작가의 마이페이지에서 확인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6"/>
                  </a:ext>
                </a:extLst>
              </a:tr>
            </a:tbl>
          </a:graphicData>
        </a:graphic>
      </p:graphicFrame>
      <p:pic>
        <p:nvPicPr>
          <p:cNvPr id="293" name="그림 17" descr="그림 17"/>
          <p:cNvPicPr>
            <a:picLocks noChangeAspect="1"/>
          </p:cNvPicPr>
          <p:nvPr/>
        </p:nvPicPr>
        <p:blipFill>
          <a:blip r:embed="rId4"/>
          <a:srcRect l="37623" t="29104" r="39273" b="36351"/>
          <a:stretch>
            <a:fillRect/>
          </a:stretch>
        </p:blipFill>
        <p:spPr>
          <a:xfrm>
            <a:off x="6115050" y="3515443"/>
            <a:ext cx="2016224" cy="2369048"/>
          </a:xfrm>
          <a:prstGeom prst="rect">
            <a:avLst/>
          </a:prstGeom>
          <a:ln w="12700">
            <a:miter lim="400000"/>
          </a:ln>
        </p:spPr>
      </p:pic>
      <p:grpSp>
        <p:nvGrpSpPr>
          <p:cNvPr id="296" name="직사각형 12"/>
          <p:cNvGrpSpPr/>
          <p:nvPr/>
        </p:nvGrpSpPr>
        <p:grpSpPr>
          <a:xfrm>
            <a:off x="6240016" y="3649445"/>
            <a:ext cx="246944" cy="307341"/>
            <a:chOff x="0" y="0"/>
            <a:chExt cx="246942" cy="307340"/>
          </a:xfrm>
        </p:grpSpPr>
        <p:sp>
          <p:nvSpPr>
            <p:cNvPr id="294"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5" name="5"/>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5</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주문내역 확인(마이페이지_소비자)</a:t>
            </a:r>
          </a:p>
        </p:txBody>
      </p:sp>
      <p:sp>
        <p:nvSpPr>
          <p:cNvPr id="299"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graphicFrame>
        <p:nvGraphicFramePr>
          <p:cNvPr id="300" name="표 15"/>
          <p:cNvGraphicFramePr/>
          <p:nvPr/>
        </p:nvGraphicFramePr>
        <p:xfrm>
          <a:off x="8647199" y="404664"/>
          <a:ext cx="3384376" cy="1993260"/>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마이페이지(소비자) 탭에서 주문 관련 내용 확인</a:t>
                      </a:r>
                    </a:p>
                    <a:p>
                      <a:pPr marL="107999" indent="-107999" algn="just">
                        <a:lnSpc>
                          <a:spcPct val="120000"/>
                        </a:lnSpc>
                        <a:buSzPct val="100000"/>
                        <a:buFont typeface="Arial"/>
                        <a:buChar char="•"/>
                        <a:defRPr sz="800"/>
                      </a:pPr>
                      <a:r>
                        <a:t>입금 전 / 배송 준비 중 / 배송 완료 / 환불 탭으로 나누어 검색</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배송완료 설정 후 검색</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배송 완료품 수령확인 혹은 환불신청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환불신청시, 환불계좌등록을 위한 ALERT창</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r h="158395">
                <a:tc>
                  <a:txBody>
                    <a:bodyPr/>
                    <a:lstStyle/>
                    <a:p>
                      <a:pPr algn="ctr">
                        <a:lnSpc>
                          <a:spcPct val="120000"/>
                        </a:lnSpc>
                        <a:defRPr sz="1800"/>
                      </a:pPr>
                      <a:r>
                        <a:rPr sz="800"/>
                        <a:t>4</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환불계좌 등록 후 주문내역에서 환불신청 조회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5"/>
                  </a:ext>
                </a:extLst>
              </a:tr>
            </a:tbl>
          </a:graphicData>
        </a:graphic>
      </p:graphicFrame>
      <p:pic>
        <p:nvPicPr>
          <p:cNvPr id="304" name="그림 3" descr="그림 3"/>
          <p:cNvPicPr>
            <a:picLocks noChangeAspect="1"/>
          </p:cNvPicPr>
          <p:nvPr/>
        </p:nvPicPr>
        <p:blipFill>
          <a:blip r:embed="rId2"/>
          <a:stretch>
            <a:fillRect/>
          </a:stretch>
        </p:blipFill>
        <p:spPr>
          <a:xfrm>
            <a:off x="335360" y="706607"/>
            <a:ext cx="5683251" cy="2762251"/>
          </a:xfrm>
          <a:prstGeom prst="rect">
            <a:avLst/>
          </a:prstGeom>
          <a:ln w="12700">
            <a:miter lim="400000"/>
          </a:ln>
        </p:spPr>
      </p:pic>
      <p:pic>
        <p:nvPicPr>
          <p:cNvPr id="305" name="그림 5" descr="그림 5"/>
          <p:cNvPicPr>
            <a:picLocks noChangeAspect="1"/>
          </p:cNvPicPr>
          <p:nvPr/>
        </p:nvPicPr>
        <p:blipFill>
          <a:blip r:embed="rId3"/>
          <a:stretch>
            <a:fillRect/>
          </a:stretch>
        </p:blipFill>
        <p:spPr>
          <a:xfrm>
            <a:off x="1626003" y="3468856"/>
            <a:ext cx="5664201" cy="2654301"/>
          </a:xfrm>
          <a:prstGeom prst="rect">
            <a:avLst/>
          </a:prstGeom>
          <a:ln w="12700">
            <a:miter lim="400000"/>
          </a:ln>
        </p:spPr>
      </p:pic>
      <p:pic>
        <p:nvPicPr>
          <p:cNvPr id="306" name="그림 4" descr="그림 4"/>
          <p:cNvPicPr>
            <a:picLocks noChangeAspect="1"/>
          </p:cNvPicPr>
          <p:nvPr/>
        </p:nvPicPr>
        <p:blipFill>
          <a:blip r:embed="rId4"/>
          <a:srcRect l="32301" t="20000" r="32913" b="694"/>
          <a:stretch>
            <a:fillRect/>
          </a:stretch>
        </p:blipFill>
        <p:spPr>
          <a:xfrm>
            <a:off x="6203605" y="1268759"/>
            <a:ext cx="2016225" cy="2284217"/>
          </a:xfrm>
          <a:prstGeom prst="rect">
            <a:avLst/>
          </a:prstGeom>
          <a:ln w="12700">
            <a:miter lim="400000"/>
          </a:ln>
        </p:spPr>
      </p:pic>
      <p:grpSp>
        <p:nvGrpSpPr>
          <p:cNvPr id="309" name="직사각형 9"/>
          <p:cNvGrpSpPr/>
          <p:nvPr/>
        </p:nvGrpSpPr>
        <p:grpSpPr>
          <a:xfrm>
            <a:off x="479376" y="2541141"/>
            <a:ext cx="246944" cy="307341"/>
            <a:chOff x="0" y="0"/>
            <a:chExt cx="246942" cy="307340"/>
          </a:xfrm>
        </p:grpSpPr>
        <p:sp>
          <p:nvSpPr>
            <p:cNvPr id="307"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312" name="직사각형 14"/>
          <p:cNvGrpSpPr/>
          <p:nvPr/>
        </p:nvGrpSpPr>
        <p:grpSpPr>
          <a:xfrm>
            <a:off x="5663951" y="3152086"/>
            <a:ext cx="246944" cy="307341"/>
            <a:chOff x="0" y="0"/>
            <a:chExt cx="246942" cy="307340"/>
          </a:xfrm>
        </p:grpSpPr>
        <p:sp>
          <p:nvSpPr>
            <p:cNvPr id="310"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1"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315" name="직사각형 13"/>
          <p:cNvGrpSpPr/>
          <p:nvPr/>
        </p:nvGrpSpPr>
        <p:grpSpPr>
          <a:xfrm>
            <a:off x="6930725" y="1275533"/>
            <a:ext cx="246944" cy="307341"/>
            <a:chOff x="0" y="0"/>
            <a:chExt cx="246942" cy="307340"/>
          </a:xfrm>
        </p:grpSpPr>
        <p:sp>
          <p:nvSpPr>
            <p:cNvPr id="31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4"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318" name="직사각형 10"/>
          <p:cNvGrpSpPr/>
          <p:nvPr/>
        </p:nvGrpSpPr>
        <p:grpSpPr>
          <a:xfrm>
            <a:off x="2652011" y="5224930"/>
            <a:ext cx="246944" cy="307341"/>
            <a:chOff x="0" y="0"/>
            <a:chExt cx="246942" cy="307340"/>
          </a:xfrm>
        </p:grpSpPr>
        <p:sp>
          <p:nvSpPr>
            <p:cNvPr id="31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7" name="4"/>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4</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BB9DF3A-3B87-44FC-A614-454B03FEE4D9}"/>
              </a:ext>
            </a:extLst>
          </p:cNvPr>
          <p:cNvSpPr/>
          <p:nvPr/>
        </p:nvSpPr>
        <p:spPr>
          <a:xfrm>
            <a:off x="-685800" y="-476250"/>
            <a:ext cx="4524375" cy="8020050"/>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6" name="TextBox 5">
            <a:extLst>
              <a:ext uri="{FF2B5EF4-FFF2-40B4-BE49-F238E27FC236}">
                <a16:creationId xmlns:a16="http://schemas.microsoft.com/office/drawing/2014/main" id="{B6A2CEEE-08E3-4B7F-B4C0-9CA1191D160A}"/>
              </a:ext>
            </a:extLst>
          </p:cNvPr>
          <p:cNvSpPr txBox="1"/>
          <p:nvPr/>
        </p:nvSpPr>
        <p:spPr>
          <a:xfrm>
            <a:off x="457200" y="857250"/>
            <a:ext cx="2895600" cy="707886"/>
          </a:xfrm>
          <a:prstGeom prst="rect">
            <a:avLst/>
          </a:prstGeom>
          <a:noFill/>
        </p:spPr>
        <p:txBody>
          <a:bodyPr wrap="square" rtlCol="0">
            <a:spAutoFit/>
          </a:bodyPr>
          <a:lstStyle/>
          <a:p>
            <a:r>
              <a:rPr lang="en-US" altLang="ko-KR" sz="4000" b="1" dirty="0"/>
              <a:t>CONTENTS</a:t>
            </a:r>
            <a:endParaRPr lang="ko-KR" altLang="en-US" sz="4000" b="1" dirty="0"/>
          </a:p>
        </p:txBody>
      </p:sp>
      <p:sp>
        <p:nvSpPr>
          <p:cNvPr id="7" name="TextBox 6">
            <a:extLst>
              <a:ext uri="{FF2B5EF4-FFF2-40B4-BE49-F238E27FC236}">
                <a16:creationId xmlns:a16="http://schemas.microsoft.com/office/drawing/2014/main" id="{F9605FE2-7D66-4F79-83EE-1CE5A6BAF1DD}"/>
              </a:ext>
            </a:extLst>
          </p:cNvPr>
          <p:cNvSpPr txBox="1"/>
          <p:nvPr/>
        </p:nvSpPr>
        <p:spPr>
          <a:xfrm>
            <a:off x="5419725" y="1828800"/>
            <a:ext cx="6248400" cy="584775"/>
          </a:xfrm>
          <a:prstGeom prst="rect">
            <a:avLst/>
          </a:prstGeom>
          <a:noFill/>
        </p:spPr>
        <p:txBody>
          <a:bodyPr wrap="square" rtlCol="0">
            <a:spAutoFit/>
          </a:bodyPr>
          <a:lstStyle/>
          <a:p>
            <a:r>
              <a:rPr lang="en-US" altLang="ko-KR" sz="3200" b="1" dirty="0"/>
              <a:t>01. </a:t>
            </a:r>
            <a:r>
              <a:rPr lang="ko-KR" altLang="en-US" sz="3200" b="1" dirty="0">
                <a:solidFill>
                  <a:srgbClr val="FF0000"/>
                </a:solidFill>
              </a:rPr>
              <a:t>프</a:t>
            </a:r>
            <a:r>
              <a:rPr lang="ko-KR" altLang="en-US" sz="3200" b="1" dirty="0"/>
              <a:t>로젝트 소개</a:t>
            </a:r>
          </a:p>
        </p:txBody>
      </p:sp>
      <p:sp>
        <p:nvSpPr>
          <p:cNvPr id="8" name="TextBox 7">
            <a:extLst>
              <a:ext uri="{FF2B5EF4-FFF2-40B4-BE49-F238E27FC236}">
                <a16:creationId xmlns:a16="http://schemas.microsoft.com/office/drawing/2014/main" id="{EB4CDE13-1828-4A85-ADB1-DF90B026254D}"/>
              </a:ext>
            </a:extLst>
          </p:cNvPr>
          <p:cNvSpPr txBox="1"/>
          <p:nvPr/>
        </p:nvSpPr>
        <p:spPr>
          <a:xfrm>
            <a:off x="5419725" y="3209925"/>
            <a:ext cx="6248400" cy="584775"/>
          </a:xfrm>
          <a:prstGeom prst="rect">
            <a:avLst/>
          </a:prstGeom>
          <a:noFill/>
        </p:spPr>
        <p:txBody>
          <a:bodyPr wrap="square" rtlCol="0">
            <a:spAutoFit/>
          </a:bodyPr>
          <a:lstStyle/>
          <a:p>
            <a:r>
              <a:rPr lang="en-US" altLang="ko-KR" sz="3200" b="1" dirty="0"/>
              <a:t>02. </a:t>
            </a:r>
            <a:r>
              <a:rPr lang="en-US" altLang="ko-KR" sz="3200" b="1" dirty="0" err="1">
                <a:solidFill>
                  <a:srgbClr val="FF0000"/>
                </a:solidFill>
              </a:rPr>
              <a:t>U</a:t>
            </a:r>
            <a:r>
              <a:rPr lang="en-US" altLang="ko-KR" sz="3200" b="1" dirty="0" err="1"/>
              <a:t>secase</a:t>
            </a:r>
            <a:r>
              <a:rPr lang="en-US" altLang="ko-KR" sz="3200" b="1" dirty="0"/>
              <a:t> Diagram</a:t>
            </a:r>
            <a:endParaRPr lang="ko-KR" altLang="en-US" sz="3200" b="1" dirty="0"/>
          </a:p>
        </p:txBody>
      </p:sp>
      <p:sp>
        <p:nvSpPr>
          <p:cNvPr id="9" name="TextBox 8">
            <a:extLst>
              <a:ext uri="{FF2B5EF4-FFF2-40B4-BE49-F238E27FC236}">
                <a16:creationId xmlns:a16="http://schemas.microsoft.com/office/drawing/2014/main" id="{49D11452-5808-4B5E-B66B-38B9FAF8AB01}"/>
              </a:ext>
            </a:extLst>
          </p:cNvPr>
          <p:cNvSpPr txBox="1"/>
          <p:nvPr/>
        </p:nvSpPr>
        <p:spPr>
          <a:xfrm>
            <a:off x="5419725" y="4591050"/>
            <a:ext cx="6248400" cy="584775"/>
          </a:xfrm>
          <a:prstGeom prst="rect">
            <a:avLst/>
          </a:prstGeom>
          <a:noFill/>
        </p:spPr>
        <p:txBody>
          <a:bodyPr wrap="square" rtlCol="0">
            <a:spAutoFit/>
          </a:bodyPr>
          <a:lstStyle/>
          <a:p>
            <a:r>
              <a:rPr lang="en-US" altLang="ko-KR" sz="3200" b="1" dirty="0"/>
              <a:t>03. </a:t>
            </a:r>
            <a:r>
              <a:rPr lang="en-US" altLang="ko-KR" sz="3200" b="1" dirty="0" err="1">
                <a:solidFill>
                  <a:srgbClr val="FF0000"/>
                </a:solidFill>
              </a:rPr>
              <a:t>W</a:t>
            </a:r>
            <a:r>
              <a:rPr lang="en-US" altLang="ko-KR" sz="3200" b="1" dirty="0" err="1"/>
              <a:t>ireFrame</a:t>
            </a:r>
            <a:endParaRPr lang="ko-KR" altLang="en-US" sz="3200" b="1" dirty="0"/>
          </a:p>
        </p:txBody>
      </p:sp>
    </p:spTree>
    <p:extLst>
      <p:ext uri="{BB962C8B-B14F-4D97-AF65-F5344CB8AC3E}">
        <p14:creationId xmlns:p14="http://schemas.microsoft.com/office/powerpoint/2010/main" val="1351034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사이트 이용 문의 관련(마이페이지_소비자)</a:t>
            </a:r>
          </a:p>
        </p:txBody>
      </p:sp>
      <p:sp>
        <p:nvSpPr>
          <p:cNvPr id="321"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CUSTOMER</a:t>
            </a:r>
          </a:p>
        </p:txBody>
      </p:sp>
      <p:pic>
        <p:nvPicPr>
          <p:cNvPr id="322" name="그림 4" descr="그림 4"/>
          <p:cNvPicPr>
            <a:picLocks noChangeAspect="1"/>
          </p:cNvPicPr>
          <p:nvPr/>
        </p:nvPicPr>
        <p:blipFill>
          <a:blip r:embed="rId2"/>
          <a:srcRect t="10101" b="26900"/>
          <a:stretch>
            <a:fillRect/>
          </a:stretch>
        </p:blipFill>
        <p:spPr>
          <a:xfrm>
            <a:off x="138238" y="572091"/>
            <a:ext cx="6120683" cy="2757025"/>
          </a:xfrm>
          <a:prstGeom prst="rect">
            <a:avLst/>
          </a:prstGeom>
          <a:ln w="12700">
            <a:miter lim="400000"/>
          </a:ln>
        </p:spPr>
      </p:pic>
      <p:pic>
        <p:nvPicPr>
          <p:cNvPr id="323" name="그림 7" descr="그림 7"/>
          <p:cNvPicPr>
            <a:picLocks noChangeAspect="1"/>
          </p:cNvPicPr>
          <p:nvPr/>
        </p:nvPicPr>
        <p:blipFill>
          <a:blip r:embed="rId3"/>
          <a:stretch>
            <a:fillRect/>
          </a:stretch>
        </p:blipFill>
        <p:spPr>
          <a:xfrm>
            <a:off x="2171563" y="3284983"/>
            <a:ext cx="6120681" cy="3363667"/>
          </a:xfrm>
          <a:prstGeom prst="rect">
            <a:avLst/>
          </a:prstGeom>
          <a:ln w="12700">
            <a:miter lim="400000"/>
          </a:ln>
        </p:spPr>
      </p:pic>
      <p:sp>
        <p:nvSpPr>
          <p:cNvPr id="324" name="직사각형 8"/>
          <p:cNvSpPr/>
          <p:nvPr/>
        </p:nvSpPr>
        <p:spPr>
          <a:xfrm>
            <a:off x="2567607" y="4509120"/>
            <a:ext cx="4824538" cy="576065"/>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327" name="직사각형 9"/>
          <p:cNvGrpSpPr/>
          <p:nvPr/>
        </p:nvGrpSpPr>
        <p:grpSpPr>
          <a:xfrm>
            <a:off x="4732932" y="740942"/>
            <a:ext cx="246944" cy="307341"/>
            <a:chOff x="0" y="0"/>
            <a:chExt cx="246942" cy="307340"/>
          </a:xfrm>
        </p:grpSpPr>
        <p:sp>
          <p:nvSpPr>
            <p:cNvPr id="325"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6"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330" name="직사각형 10"/>
          <p:cNvGrpSpPr/>
          <p:nvPr/>
        </p:nvGrpSpPr>
        <p:grpSpPr>
          <a:xfrm>
            <a:off x="4732932" y="3285854"/>
            <a:ext cx="246944" cy="307341"/>
            <a:chOff x="0" y="0"/>
            <a:chExt cx="246942" cy="307340"/>
          </a:xfrm>
        </p:grpSpPr>
        <p:sp>
          <p:nvSpPr>
            <p:cNvPr id="328"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9"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331" name="표 11"/>
          <p:cNvGraphicFramePr/>
          <p:nvPr/>
        </p:nvGraphicFramePr>
        <p:xfrm>
          <a:off x="8688288" y="476672"/>
          <a:ext cx="3384376" cy="1930729"/>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사용자는 1:1 문의 한 내역을 자신의 마이페이지에서 확인 가능</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사용자는 마이페이지 &gt; 문의내역 탭에서 자신이 질문한 QnA 게시글을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(1)에서는 자신이 질문한 내역만 모아서 확인</a:t>
                      </a:r>
                    </a:p>
                    <a:p>
                      <a:pPr algn="just">
                        <a:lnSpc>
                          <a:spcPct val="120000"/>
                        </a:lnSpc>
                        <a:defRPr sz="800"/>
                      </a:pPr>
                      <a:r>
                        <a:t>(2)에서는 모든 사용자들이 이곳에서 문의를 남기며, 다른 사용자의 게시글은 접근 권한이 없음</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감동카드 확인페이지(마이페이지_판매자)</a:t>
            </a:r>
          </a:p>
        </p:txBody>
      </p:sp>
      <p:sp>
        <p:nvSpPr>
          <p:cNvPr id="334"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335" name="그림 3" descr="그림 3"/>
          <p:cNvPicPr>
            <a:picLocks noChangeAspect="1"/>
          </p:cNvPicPr>
          <p:nvPr/>
        </p:nvPicPr>
        <p:blipFill>
          <a:blip r:embed="rId2"/>
          <a:stretch>
            <a:fillRect/>
          </a:stretch>
        </p:blipFill>
        <p:spPr>
          <a:xfrm>
            <a:off x="551383" y="692695"/>
            <a:ext cx="6515101" cy="5762626"/>
          </a:xfrm>
          <a:prstGeom prst="rect">
            <a:avLst/>
          </a:prstGeom>
          <a:ln w="12700">
            <a:miter lim="400000"/>
          </a:ln>
        </p:spPr>
      </p:pic>
      <p:grpSp>
        <p:nvGrpSpPr>
          <p:cNvPr id="338" name="직사각형 4"/>
          <p:cNvGrpSpPr/>
          <p:nvPr/>
        </p:nvGrpSpPr>
        <p:grpSpPr>
          <a:xfrm>
            <a:off x="7066484" y="1057188"/>
            <a:ext cx="246944" cy="307341"/>
            <a:chOff x="0" y="0"/>
            <a:chExt cx="246942" cy="307340"/>
          </a:xfrm>
        </p:grpSpPr>
        <p:sp>
          <p:nvSpPr>
            <p:cNvPr id="33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7"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341" name="직사각형 5"/>
          <p:cNvGrpSpPr/>
          <p:nvPr/>
        </p:nvGrpSpPr>
        <p:grpSpPr>
          <a:xfrm>
            <a:off x="6451191" y="3209167"/>
            <a:ext cx="246944" cy="307341"/>
            <a:chOff x="0" y="0"/>
            <a:chExt cx="246942" cy="307340"/>
          </a:xfrm>
        </p:grpSpPr>
        <p:sp>
          <p:nvSpPr>
            <p:cNvPr id="33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0"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344" name="직사각형 6"/>
          <p:cNvGrpSpPr/>
          <p:nvPr/>
        </p:nvGrpSpPr>
        <p:grpSpPr>
          <a:xfrm>
            <a:off x="1991543" y="3145420"/>
            <a:ext cx="246944" cy="307341"/>
            <a:chOff x="0" y="0"/>
            <a:chExt cx="246942" cy="307340"/>
          </a:xfrm>
        </p:grpSpPr>
        <p:sp>
          <p:nvSpPr>
            <p:cNvPr id="34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3"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345" name="표 9"/>
          <p:cNvGraphicFramePr/>
          <p:nvPr/>
        </p:nvGraphicFramePr>
        <p:xfrm>
          <a:off x="8688288" y="476672"/>
          <a:ext cx="3384376" cy="1897973"/>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사용자가 구매 확인 후 보낸 감동카드를 관리하는 탭 </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마이페이지 상단의 감동카드 확인 버튼(1)을 통해 소비자가 자신에게 보낸 감동카드를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그동안 자신이 받았던 감동카드 목록을 테마별로 확인</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감동 카드 삭제 버튼을 통해 목록에서 삭제</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상품관리 페이지(마이페이지_작가)</a:t>
            </a:r>
          </a:p>
        </p:txBody>
      </p:sp>
      <p:sp>
        <p:nvSpPr>
          <p:cNvPr id="348"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349" name="그림 3" descr="그림 3"/>
          <p:cNvPicPr>
            <a:picLocks noChangeAspect="1"/>
          </p:cNvPicPr>
          <p:nvPr/>
        </p:nvPicPr>
        <p:blipFill>
          <a:blip r:embed="rId2"/>
          <a:stretch>
            <a:fillRect/>
          </a:stretch>
        </p:blipFill>
        <p:spPr>
          <a:xfrm>
            <a:off x="551383" y="548679"/>
            <a:ext cx="7704858" cy="6025595"/>
          </a:xfrm>
          <a:prstGeom prst="rect">
            <a:avLst/>
          </a:prstGeom>
          <a:ln w="12700">
            <a:miter lim="400000"/>
          </a:ln>
        </p:spPr>
      </p:pic>
      <p:grpSp>
        <p:nvGrpSpPr>
          <p:cNvPr id="352" name="직사각형 4"/>
          <p:cNvGrpSpPr/>
          <p:nvPr/>
        </p:nvGrpSpPr>
        <p:grpSpPr>
          <a:xfrm>
            <a:off x="1631503" y="1777268"/>
            <a:ext cx="246944" cy="307341"/>
            <a:chOff x="0" y="0"/>
            <a:chExt cx="246942" cy="307340"/>
          </a:xfrm>
        </p:grpSpPr>
        <p:sp>
          <p:nvSpPr>
            <p:cNvPr id="350"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1"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355" name="직사각형 6"/>
          <p:cNvGrpSpPr/>
          <p:nvPr/>
        </p:nvGrpSpPr>
        <p:grpSpPr>
          <a:xfrm>
            <a:off x="5519935" y="4477427"/>
            <a:ext cx="246944" cy="307341"/>
            <a:chOff x="0" y="0"/>
            <a:chExt cx="246942" cy="307340"/>
          </a:xfrm>
        </p:grpSpPr>
        <p:sp>
          <p:nvSpPr>
            <p:cNvPr id="35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358" name="직사각형 7"/>
          <p:cNvGrpSpPr/>
          <p:nvPr/>
        </p:nvGrpSpPr>
        <p:grpSpPr>
          <a:xfrm>
            <a:off x="345382" y="2209317"/>
            <a:ext cx="246944" cy="307341"/>
            <a:chOff x="0" y="0"/>
            <a:chExt cx="246942" cy="307340"/>
          </a:xfrm>
        </p:grpSpPr>
        <p:sp>
          <p:nvSpPr>
            <p:cNvPr id="35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361" name="직사각형 8"/>
          <p:cNvGrpSpPr/>
          <p:nvPr/>
        </p:nvGrpSpPr>
        <p:grpSpPr>
          <a:xfrm>
            <a:off x="7032104" y="3405238"/>
            <a:ext cx="246944" cy="307341"/>
            <a:chOff x="0" y="0"/>
            <a:chExt cx="246942" cy="307340"/>
          </a:xfrm>
        </p:grpSpPr>
        <p:sp>
          <p:nvSpPr>
            <p:cNvPr id="35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4"/>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4</a:t>
              </a:r>
            </a:p>
          </p:txBody>
        </p:sp>
      </p:grpSp>
      <p:graphicFrame>
        <p:nvGraphicFramePr>
          <p:cNvPr id="362" name="표 9"/>
          <p:cNvGraphicFramePr/>
          <p:nvPr/>
        </p:nvGraphicFramePr>
        <p:xfrm>
          <a:off x="8688288" y="476672"/>
          <a:ext cx="3384376" cy="3163692"/>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작가 마이페이지 &gt; 상품관리 탭</a:t>
                      </a:r>
                    </a:p>
                    <a:p>
                      <a:pPr marL="107999" indent="-107999" algn="just">
                        <a:lnSpc>
                          <a:spcPct val="120000"/>
                        </a:lnSpc>
                        <a:buSzPct val="100000"/>
                        <a:buFont typeface="Arial"/>
                        <a:buChar char="•"/>
                        <a:defRPr sz="800"/>
                      </a:pPr>
                      <a:r>
                        <a:t>상품을 등록하거나 삭제(SOLD OUT) 기능을 하는 페이지</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USER 버튼 &gt; 작가 마이페이지 의 서브 네비게이션 메뉴</a:t>
                      </a:r>
                    </a:p>
                    <a:p>
                      <a:pPr algn="just">
                        <a:lnSpc>
                          <a:spcPct val="120000"/>
                        </a:lnSpc>
                        <a:defRPr sz="800"/>
                      </a:pPr>
                      <a:endParaRPr/>
                    </a:p>
                    <a:p>
                      <a:pPr algn="just">
                        <a:lnSpc>
                          <a:spcPct val="120000"/>
                        </a:lnSpc>
                        <a:defRPr sz="800"/>
                      </a:pPr>
                      <a:r>
                        <a:t>-상품관리 : 상품을 등록하거나 삭제 </a:t>
                      </a:r>
                    </a:p>
                    <a:p>
                      <a:pPr algn="just">
                        <a:lnSpc>
                          <a:spcPct val="120000"/>
                        </a:lnSpc>
                        <a:defRPr sz="800"/>
                      </a:pPr>
                      <a:r>
                        <a:t>-주문관리 : 현재 주문처리중인 작품 상세 확인</a:t>
                      </a:r>
                    </a:p>
                    <a:p>
                      <a:pPr algn="just">
                        <a:lnSpc>
                          <a:spcPct val="120000"/>
                        </a:lnSpc>
                        <a:defRPr sz="800"/>
                      </a:pPr>
                      <a:r>
                        <a:t>-배송관리 : 현재 배송처리중인 작품 상세 확인</a:t>
                      </a:r>
                    </a:p>
                    <a:p>
                      <a:pPr algn="just">
                        <a:lnSpc>
                          <a:spcPct val="120000"/>
                        </a:lnSpc>
                        <a:defRPr sz="800"/>
                      </a:pPr>
                      <a:r>
                        <a:t>-반품 / 환불관리 : 1:1문의를 통해 사용자가 관리자에게 반품 / 환불 문의를 넣은 뒤, 관리자는 환불 / 반품 사유에 적합한지 판단 후 작가에게 전달</a:t>
                      </a:r>
                    </a:p>
                    <a:p>
                      <a:pPr algn="just">
                        <a:lnSpc>
                          <a:spcPct val="120000"/>
                        </a:lnSpc>
                        <a:defRPr sz="800"/>
                      </a:pPr>
                      <a:r>
                        <a:t>-문의 내역 : 소비자에게 받은 작품 문의 확인 </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모든 상품은 테마 별 , 기간 별 검색을 제공</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상품을 삭제하거나 내용 수정하는 기능 제공</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r h="241591">
                <a:tc>
                  <a:txBody>
                    <a:bodyPr/>
                    <a:lstStyle/>
                    <a:p>
                      <a:pPr algn="ctr">
                        <a:lnSpc>
                          <a:spcPct val="120000"/>
                        </a:lnSpc>
                        <a:defRPr sz="1800"/>
                      </a:pPr>
                      <a:r>
                        <a:rPr sz="800"/>
                        <a:t>4</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상품 등록 버튼 시 상품 등록 절차를 담은 페이지로 이동</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그림 3" descr="그림 3"/>
          <p:cNvPicPr>
            <a:picLocks noChangeAspect="1"/>
          </p:cNvPicPr>
          <p:nvPr/>
        </p:nvPicPr>
        <p:blipFill>
          <a:blip r:embed="rId2"/>
          <a:srcRect r="93" b="36643"/>
          <a:stretch>
            <a:fillRect/>
          </a:stretch>
        </p:blipFill>
        <p:spPr>
          <a:xfrm>
            <a:off x="138114" y="515855"/>
            <a:ext cx="4949774" cy="4781854"/>
          </a:xfrm>
          <a:prstGeom prst="rect">
            <a:avLst/>
          </a:prstGeom>
          <a:ln w="12700">
            <a:miter lim="400000"/>
          </a:ln>
        </p:spPr>
      </p:pic>
      <p:sp>
        <p:nvSpPr>
          <p:cNvPr id="365"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상품등록 페이지(마이페이지_작가)</a:t>
            </a:r>
          </a:p>
        </p:txBody>
      </p:sp>
      <p:sp>
        <p:nvSpPr>
          <p:cNvPr id="366"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grpSp>
        <p:nvGrpSpPr>
          <p:cNvPr id="369" name="직사각형 17"/>
          <p:cNvGrpSpPr/>
          <p:nvPr/>
        </p:nvGrpSpPr>
        <p:grpSpPr>
          <a:xfrm>
            <a:off x="623391" y="2479966"/>
            <a:ext cx="246944" cy="307341"/>
            <a:chOff x="0" y="0"/>
            <a:chExt cx="246942" cy="307340"/>
          </a:xfrm>
        </p:grpSpPr>
        <p:sp>
          <p:nvSpPr>
            <p:cNvPr id="367"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8"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aphicFrame>
        <p:nvGraphicFramePr>
          <p:cNvPr id="370" name="표 20"/>
          <p:cNvGraphicFramePr/>
          <p:nvPr/>
        </p:nvGraphicFramePr>
        <p:xfrm>
          <a:off x="8688288" y="476672"/>
          <a:ext cx="3384376" cy="2611232"/>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상품 등록 페이지</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작가로부터 등록하고자 하는 상품 관련 정보를 입력 받음</a:t>
                      </a:r>
                    </a:p>
                    <a:p>
                      <a:pPr algn="just">
                        <a:lnSpc>
                          <a:spcPct val="120000"/>
                        </a:lnSpc>
                        <a:defRPr sz="800"/>
                      </a:pPr>
                      <a:r>
                        <a:t>(작품명 / 작가명 / 카테고리 / 제작년도 / 가격 / 태그 / 상품 상세 설명 )</a:t>
                      </a:r>
                    </a:p>
                    <a:p>
                      <a:pPr algn="just">
                        <a:lnSpc>
                          <a:spcPct val="120000"/>
                        </a:lnSpc>
                        <a:defRPr sz="800"/>
                      </a:pPr>
                      <a:endParaRPr/>
                    </a:p>
                    <a:p>
                      <a:pPr marL="171450" indent="-171450" algn="just">
                        <a:lnSpc>
                          <a:spcPct val="120000"/>
                        </a:lnSpc>
                        <a:buSzPct val="100000"/>
                        <a:buChar char="-"/>
                        <a:defRPr sz="800"/>
                      </a:pPr>
                      <a:r>
                        <a:t>태그는 자신의 작품을 나타내는 키워드 검색을 의미하며, 단어를 입력하고 태그 추가 버튼을 눌러 추가</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썸네일로 사용될 이미지와 상품 상세 페이지에 설명될 부가적인 이미지를 사용자로 부터 파일첨부 받는다.</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상품 등록 버튼 클릭 시, 판매 페이지에 작품 등록</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pic>
        <p:nvPicPr>
          <p:cNvPr id="371" name="그림 10" descr="그림 10"/>
          <p:cNvPicPr>
            <a:picLocks noChangeAspect="1"/>
          </p:cNvPicPr>
          <p:nvPr/>
        </p:nvPicPr>
        <p:blipFill>
          <a:blip r:embed="rId2"/>
          <a:srcRect t="62273"/>
          <a:stretch>
            <a:fillRect/>
          </a:stretch>
        </p:blipFill>
        <p:spPr>
          <a:xfrm>
            <a:off x="3932518" y="3967522"/>
            <a:ext cx="4646529" cy="2670469"/>
          </a:xfrm>
          <a:prstGeom prst="rect">
            <a:avLst/>
          </a:prstGeom>
          <a:ln w="12700">
            <a:miter lim="400000"/>
          </a:ln>
        </p:spPr>
      </p:pic>
      <p:grpSp>
        <p:nvGrpSpPr>
          <p:cNvPr id="374" name="직사각형 18"/>
          <p:cNvGrpSpPr/>
          <p:nvPr/>
        </p:nvGrpSpPr>
        <p:grpSpPr>
          <a:xfrm>
            <a:off x="4295800" y="5014130"/>
            <a:ext cx="246944" cy="307341"/>
            <a:chOff x="0" y="0"/>
            <a:chExt cx="246942" cy="307340"/>
          </a:xfrm>
        </p:grpSpPr>
        <p:sp>
          <p:nvSpPr>
            <p:cNvPr id="37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3"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377" name="직사각형 19"/>
          <p:cNvGrpSpPr/>
          <p:nvPr/>
        </p:nvGrpSpPr>
        <p:grpSpPr>
          <a:xfrm>
            <a:off x="7536160" y="5925517"/>
            <a:ext cx="246944" cy="307341"/>
            <a:chOff x="0" y="0"/>
            <a:chExt cx="246942" cy="307340"/>
          </a:xfrm>
        </p:grpSpPr>
        <p:sp>
          <p:nvSpPr>
            <p:cNvPr id="375"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6"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그림 8" descr="그림 8"/>
          <p:cNvPicPr>
            <a:picLocks noChangeAspect="1"/>
          </p:cNvPicPr>
          <p:nvPr/>
        </p:nvPicPr>
        <p:blipFill>
          <a:blip r:embed="rId2"/>
          <a:srcRect b="37001"/>
          <a:stretch>
            <a:fillRect/>
          </a:stretch>
        </p:blipFill>
        <p:spPr>
          <a:xfrm>
            <a:off x="177789" y="476671"/>
            <a:ext cx="4738548" cy="4320482"/>
          </a:xfrm>
          <a:prstGeom prst="rect">
            <a:avLst/>
          </a:prstGeom>
          <a:ln w="12700">
            <a:miter lim="400000"/>
          </a:ln>
        </p:spPr>
      </p:pic>
      <p:sp>
        <p:nvSpPr>
          <p:cNvPr id="380"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상품 수정 페이지(마이페이지_작가)</a:t>
            </a:r>
          </a:p>
        </p:txBody>
      </p:sp>
      <p:sp>
        <p:nvSpPr>
          <p:cNvPr id="381"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grpSp>
        <p:nvGrpSpPr>
          <p:cNvPr id="384" name="직사각형 5"/>
          <p:cNvGrpSpPr/>
          <p:nvPr/>
        </p:nvGrpSpPr>
        <p:grpSpPr>
          <a:xfrm>
            <a:off x="551383" y="2643466"/>
            <a:ext cx="246944" cy="307341"/>
            <a:chOff x="0" y="0"/>
            <a:chExt cx="246942" cy="307340"/>
          </a:xfrm>
        </p:grpSpPr>
        <p:sp>
          <p:nvSpPr>
            <p:cNvPr id="38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83"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pic>
        <p:nvPicPr>
          <p:cNvPr id="385" name="그림 9" descr="그림 9"/>
          <p:cNvPicPr>
            <a:picLocks noChangeAspect="1"/>
          </p:cNvPicPr>
          <p:nvPr/>
        </p:nvPicPr>
        <p:blipFill>
          <a:blip r:embed="rId2"/>
          <a:srcRect t="62600"/>
          <a:stretch>
            <a:fillRect/>
          </a:stretch>
        </p:blipFill>
        <p:spPr>
          <a:xfrm>
            <a:off x="3461549" y="3720241"/>
            <a:ext cx="5182303" cy="2805103"/>
          </a:xfrm>
          <a:prstGeom prst="rect">
            <a:avLst/>
          </a:prstGeom>
          <a:ln w="12700">
            <a:miter lim="400000"/>
          </a:ln>
        </p:spPr>
      </p:pic>
      <p:grpSp>
        <p:nvGrpSpPr>
          <p:cNvPr id="388" name="직사각형 7"/>
          <p:cNvGrpSpPr/>
          <p:nvPr/>
        </p:nvGrpSpPr>
        <p:grpSpPr>
          <a:xfrm>
            <a:off x="7104112" y="5853509"/>
            <a:ext cx="246944" cy="307341"/>
            <a:chOff x="0" y="0"/>
            <a:chExt cx="246942" cy="307340"/>
          </a:xfrm>
        </p:grpSpPr>
        <p:sp>
          <p:nvSpPr>
            <p:cNvPr id="38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87"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pSp>
        <p:nvGrpSpPr>
          <p:cNvPr id="391" name="직사각형 6"/>
          <p:cNvGrpSpPr/>
          <p:nvPr/>
        </p:nvGrpSpPr>
        <p:grpSpPr>
          <a:xfrm>
            <a:off x="4041316" y="4918289"/>
            <a:ext cx="246944" cy="307341"/>
            <a:chOff x="0" y="0"/>
            <a:chExt cx="246942" cy="307340"/>
          </a:xfrm>
        </p:grpSpPr>
        <p:sp>
          <p:nvSpPr>
            <p:cNvPr id="389"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0"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392" name="표 11"/>
          <p:cNvGraphicFramePr/>
          <p:nvPr/>
        </p:nvGraphicFramePr>
        <p:xfrm>
          <a:off x="8688288" y="476672"/>
          <a:ext cx="3384376" cy="2172320"/>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상품 수정 페이지</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상품 관련 정보 수정</a:t>
                      </a:r>
                    </a:p>
                    <a:p>
                      <a:pPr algn="just">
                        <a:lnSpc>
                          <a:spcPct val="120000"/>
                        </a:lnSpc>
                        <a:defRPr sz="800"/>
                      </a:pPr>
                      <a:r>
                        <a:t>(작품명 / 작가명 / 카테고리 / 제작년도 / 가격 / 태그 / 상품 상세 설명 )</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썸네일로 사용될 이미지와 상품 상세 페이지에 설명될 부가적인 이미지를 사용자로부터 추가로 파일첨부 </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수정 버튼 클릭 시, 판매 페이지의 내용 수정</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주문관리 페이지(마이페이지_작가)</a:t>
            </a:r>
          </a:p>
        </p:txBody>
      </p:sp>
      <p:sp>
        <p:nvSpPr>
          <p:cNvPr id="395"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396" name="그림 3" descr="그림 3"/>
          <p:cNvPicPr>
            <a:picLocks noChangeAspect="1"/>
          </p:cNvPicPr>
          <p:nvPr/>
        </p:nvPicPr>
        <p:blipFill>
          <a:blip r:embed="rId2"/>
          <a:stretch>
            <a:fillRect/>
          </a:stretch>
        </p:blipFill>
        <p:spPr>
          <a:xfrm>
            <a:off x="1055440" y="1052736"/>
            <a:ext cx="6524626" cy="5000626"/>
          </a:xfrm>
          <a:prstGeom prst="rect">
            <a:avLst/>
          </a:prstGeom>
          <a:ln w="12700">
            <a:miter lim="400000"/>
          </a:ln>
        </p:spPr>
      </p:pic>
      <p:grpSp>
        <p:nvGrpSpPr>
          <p:cNvPr id="399" name="직사각형 4"/>
          <p:cNvGrpSpPr/>
          <p:nvPr/>
        </p:nvGrpSpPr>
        <p:grpSpPr>
          <a:xfrm>
            <a:off x="1847527" y="1921284"/>
            <a:ext cx="246944" cy="307341"/>
            <a:chOff x="0" y="0"/>
            <a:chExt cx="246942" cy="307340"/>
          </a:xfrm>
        </p:grpSpPr>
        <p:sp>
          <p:nvSpPr>
            <p:cNvPr id="397"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8"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402" name="직사각형 6"/>
          <p:cNvGrpSpPr/>
          <p:nvPr/>
        </p:nvGrpSpPr>
        <p:grpSpPr>
          <a:xfrm>
            <a:off x="6168008" y="3298267"/>
            <a:ext cx="246944" cy="307341"/>
            <a:chOff x="0" y="0"/>
            <a:chExt cx="246942" cy="307340"/>
          </a:xfrm>
        </p:grpSpPr>
        <p:sp>
          <p:nvSpPr>
            <p:cNvPr id="400"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01"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pSp>
        <p:nvGrpSpPr>
          <p:cNvPr id="405" name="직사각형 7"/>
          <p:cNvGrpSpPr/>
          <p:nvPr/>
        </p:nvGrpSpPr>
        <p:grpSpPr>
          <a:xfrm>
            <a:off x="6649694" y="4197326"/>
            <a:ext cx="246944" cy="307341"/>
            <a:chOff x="0" y="0"/>
            <a:chExt cx="246942" cy="307340"/>
          </a:xfrm>
        </p:grpSpPr>
        <p:sp>
          <p:nvSpPr>
            <p:cNvPr id="40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04"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graphicFrame>
        <p:nvGraphicFramePr>
          <p:cNvPr id="406" name="표 12"/>
          <p:cNvGraphicFramePr/>
          <p:nvPr/>
        </p:nvGraphicFramePr>
        <p:xfrm>
          <a:off x="8688288" y="476672"/>
          <a:ext cx="3384376" cy="2336885"/>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주문관리 페이지에서는 결제 진행 및 배송중인 현황을 확인</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USER 버튼 &gt; 판매자 마이페이지의 서브메뉴</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-입금 확인 : 주문상품  리스트 중 좌측에 있는 체크박스를 이용하여 선택된 리스트를 입금확인 상태로 바꾸는 버튼</a:t>
                      </a:r>
                    </a:p>
                    <a:p>
                      <a:pPr algn="just">
                        <a:lnSpc>
                          <a:spcPct val="120000"/>
                        </a:lnSpc>
                        <a:defRPr sz="800"/>
                      </a:pPr>
                      <a:endParaRPr/>
                    </a:p>
                    <a:p>
                      <a:pPr algn="just">
                        <a:lnSpc>
                          <a:spcPct val="120000"/>
                        </a:lnSpc>
                        <a:defRPr sz="800"/>
                      </a:pPr>
                      <a:r>
                        <a:t>-취소 처리 : 선택된 상품 취소처리 버튼으로, 취소처리 시 다시 판매페이지에 구매 가능상태로 바뀜 </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41591">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주문상세 버튼 클릭 시 해당 상품의 상세 정보 페이지로 이동</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주문관리 페이지(마이페이지_작가)</a:t>
            </a:r>
          </a:p>
        </p:txBody>
      </p:sp>
      <p:sp>
        <p:nvSpPr>
          <p:cNvPr id="409"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410" name="그림 3" descr="그림 3"/>
          <p:cNvPicPr>
            <a:picLocks noChangeAspect="1"/>
          </p:cNvPicPr>
          <p:nvPr/>
        </p:nvPicPr>
        <p:blipFill>
          <a:blip r:embed="rId2"/>
          <a:stretch>
            <a:fillRect/>
          </a:stretch>
        </p:blipFill>
        <p:spPr>
          <a:xfrm>
            <a:off x="1127448" y="836712"/>
            <a:ext cx="6305551" cy="5524501"/>
          </a:xfrm>
          <a:prstGeom prst="rect">
            <a:avLst/>
          </a:prstGeom>
          <a:ln w="12700">
            <a:miter lim="400000"/>
          </a:ln>
        </p:spPr>
      </p:pic>
      <p:grpSp>
        <p:nvGrpSpPr>
          <p:cNvPr id="413" name="직사각형 4"/>
          <p:cNvGrpSpPr/>
          <p:nvPr/>
        </p:nvGrpSpPr>
        <p:grpSpPr>
          <a:xfrm>
            <a:off x="5231903" y="3577468"/>
            <a:ext cx="246944" cy="307341"/>
            <a:chOff x="0" y="0"/>
            <a:chExt cx="246942" cy="307340"/>
          </a:xfrm>
        </p:grpSpPr>
        <p:sp>
          <p:nvSpPr>
            <p:cNvPr id="411"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2"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416" name="직사각형 5"/>
          <p:cNvGrpSpPr/>
          <p:nvPr/>
        </p:nvGrpSpPr>
        <p:grpSpPr>
          <a:xfrm>
            <a:off x="6528048" y="5637485"/>
            <a:ext cx="246944" cy="307341"/>
            <a:chOff x="0" y="0"/>
            <a:chExt cx="246942" cy="307340"/>
          </a:xfrm>
        </p:grpSpPr>
        <p:sp>
          <p:nvSpPr>
            <p:cNvPr id="414"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5"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417" name="표 6"/>
          <p:cNvGraphicFramePr/>
          <p:nvPr/>
        </p:nvGraphicFramePr>
        <p:xfrm>
          <a:off x="8688288" y="476672"/>
          <a:ext cx="3384376" cy="1930729"/>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주문관리 탭에서 주문 상세 보기 버튼을 클릭했을 때 나오는 화면</a:t>
                      </a:r>
                    </a:p>
                    <a:p>
                      <a:pPr marL="107999" indent="-107999" algn="just">
                        <a:lnSpc>
                          <a:spcPct val="120000"/>
                        </a:lnSpc>
                        <a:buSzPct val="100000"/>
                        <a:buFont typeface="Arial"/>
                        <a:buChar char="•"/>
                        <a:defRPr sz="800"/>
                      </a:pPr>
                      <a:r>
                        <a:t>작가가 직접 주문 처리 상태를 변경 가능</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주문 처리 상태 수정 탭</a:t>
                      </a:r>
                    </a:p>
                    <a:p>
                      <a:pPr algn="just">
                        <a:lnSpc>
                          <a:spcPct val="120000"/>
                        </a:lnSpc>
                        <a:defRPr sz="800"/>
                      </a:pPr>
                      <a:r>
                        <a:t>입금 전(입금대기) / 배송준비중 / 배송중 / 배송완료 / 환불신청 / 환불완료로 구분</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주문처리 상태 수정 후 저장버튼을 누르면 사용자 계정에서 변경된 주문 상태 처리를 확인 가능</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배송관리 페이지(마이페이지_작가)</a:t>
            </a:r>
          </a:p>
        </p:txBody>
      </p:sp>
      <p:sp>
        <p:nvSpPr>
          <p:cNvPr id="420"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421" name="그림 3" descr="그림 3"/>
          <p:cNvPicPr>
            <a:picLocks noChangeAspect="1"/>
          </p:cNvPicPr>
          <p:nvPr/>
        </p:nvPicPr>
        <p:blipFill>
          <a:blip r:embed="rId2"/>
          <a:stretch>
            <a:fillRect/>
          </a:stretch>
        </p:blipFill>
        <p:spPr>
          <a:xfrm>
            <a:off x="1055440" y="1052736"/>
            <a:ext cx="6467476" cy="4905376"/>
          </a:xfrm>
          <a:prstGeom prst="rect">
            <a:avLst/>
          </a:prstGeom>
          <a:ln w="12700">
            <a:miter lim="400000"/>
          </a:ln>
        </p:spPr>
      </p:pic>
      <p:grpSp>
        <p:nvGrpSpPr>
          <p:cNvPr id="424" name="직사각형 4"/>
          <p:cNvGrpSpPr/>
          <p:nvPr/>
        </p:nvGrpSpPr>
        <p:grpSpPr>
          <a:xfrm>
            <a:off x="1343471" y="4485358"/>
            <a:ext cx="246944" cy="307341"/>
            <a:chOff x="0" y="0"/>
            <a:chExt cx="246942" cy="307340"/>
          </a:xfrm>
        </p:grpSpPr>
        <p:sp>
          <p:nvSpPr>
            <p:cNvPr id="422"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23"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427" name="직사각형 5"/>
          <p:cNvGrpSpPr/>
          <p:nvPr/>
        </p:nvGrpSpPr>
        <p:grpSpPr>
          <a:xfrm>
            <a:off x="6168008" y="3621262"/>
            <a:ext cx="246944" cy="307341"/>
            <a:chOff x="0" y="0"/>
            <a:chExt cx="246942" cy="307340"/>
          </a:xfrm>
        </p:grpSpPr>
        <p:sp>
          <p:nvSpPr>
            <p:cNvPr id="425"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26"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428" name="표 6"/>
          <p:cNvGraphicFramePr/>
          <p:nvPr/>
        </p:nvGraphicFramePr>
        <p:xfrm>
          <a:off x="8688288" y="476672"/>
          <a:ext cx="3384376" cy="1656382"/>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배송관리 탭에서 작가가 직접 배송현황을 수정하도록 구성</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입금이 완료된 상품들의 목록</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배송 완료 버튼과 주문 상세보기 버튼을 통해 배송 상태를 수동으로 변경</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r>
              <a:t>반품 / 환불 관리 페이지(마이페이지_작가)</a:t>
            </a:r>
          </a:p>
        </p:txBody>
      </p:sp>
      <p:sp>
        <p:nvSpPr>
          <p:cNvPr id="431"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432" name="그림 3" descr="그림 3"/>
          <p:cNvPicPr>
            <a:picLocks noChangeAspect="1"/>
          </p:cNvPicPr>
          <p:nvPr/>
        </p:nvPicPr>
        <p:blipFill>
          <a:blip r:embed="rId2"/>
          <a:stretch>
            <a:fillRect/>
          </a:stretch>
        </p:blipFill>
        <p:spPr>
          <a:xfrm>
            <a:off x="1190328" y="1168870"/>
            <a:ext cx="6457951" cy="4924426"/>
          </a:xfrm>
          <a:prstGeom prst="rect">
            <a:avLst/>
          </a:prstGeom>
          <a:ln w="12700">
            <a:miter lim="400000"/>
          </a:ln>
        </p:spPr>
      </p:pic>
      <p:grpSp>
        <p:nvGrpSpPr>
          <p:cNvPr id="435" name="직사각형 4"/>
          <p:cNvGrpSpPr/>
          <p:nvPr/>
        </p:nvGrpSpPr>
        <p:grpSpPr>
          <a:xfrm>
            <a:off x="1343471" y="4485358"/>
            <a:ext cx="246944" cy="307341"/>
            <a:chOff x="0" y="0"/>
            <a:chExt cx="246942" cy="307340"/>
          </a:xfrm>
        </p:grpSpPr>
        <p:sp>
          <p:nvSpPr>
            <p:cNvPr id="433"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4"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438" name="직사각형 5"/>
          <p:cNvGrpSpPr/>
          <p:nvPr/>
        </p:nvGrpSpPr>
        <p:grpSpPr>
          <a:xfrm>
            <a:off x="6168008" y="3621262"/>
            <a:ext cx="246944" cy="307341"/>
            <a:chOff x="0" y="0"/>
            <a:chExt cx="246942" cy="307340"/>
          </a:xfrm>
        </p:grpSpPr>
        <p:sp>
          <p:nvSpPr>
            <p:cNvPr id="436"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37"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439" name="표 6"/>
          <p:cNvGraphicFramePr/>
          <p:nvPr/>
        </p:nvGraphicFramePr>
        <p:xfrm>
          <a:off x="8688288" y="476672"/>
          <a:ext cx="3384376" cy="1784425"/>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6307">
                <a:tc gridSpan="2">
                  <a:txBody>
                    <a:bodyPr/>
                    <a:lstStyle/>
                    <a:p>
                      <a:pPr marL="107999" indent="-107999" algn="just">
                        <a:lnSpc>
                          <a:spcPct val="120000"/>
                        </a:lnSpc>
                        <a:buSzPct val="100000"/>
                        <a:buFont typeface="Arial"/>
                        <a:buChar char="•"/>
                        <a:defRPr sz="800"/>
                      </a:pPr>
                      <a:r>
                        <a:t>판매자가 환불 요청을 받으면 그 내용을 목록에 띄우고 상태에 따라 처리하도록 함</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591">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소비자가 1:1문의를 통해 환불신청을 하고, 접수된 환불신청 후 관리자가 적절한 기준을 통해 최종 환불조치 된 목록을 띄움</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241591">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800"/>
                      </a:pPr>
                      <a:r>
                        <a:t>환불처리가 완료되면 환불완료(2) 버튼을 클릭해 소비자 역시 환불 현황을 확인 할 수 있도록 구성</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텍스트 개체 틀 1"/>
          <p:cNvSpPr txBox="1">
            <a:spLocks noGrp="1"/>
          </p:cNvSpPr>
          <p:nvPr>
            <p:ph type="body" sz="quarter" idx="1"/>
          </p:nvPr>
        </p:nvSpPr>
        <p:spPr>
          <a:xfrm>
            <a:off x="1199457" y="110747"/>
            <a:ext cx="2965332" cy="221027"/>
          </a:xfrm>
          <a:prstGeom prst="rect">
            <a:avLst/>
          </a:prstGeom>
        </p:spPr>
        <p:txBody>
          <a:bodyPr/>
          <a:lstStyle/>
          <a:p>
            <a:pPr defTabSz="722376">
              <a:spcBef>
                <a:spcPts val="100"/>
              </a:spcBef>
              <a:defRPr sz="711"/>
            </a:pPr>
            <a:endParaRPr/>
          </a:p>
        </p:txBody>
      </p:sp>
      <p:sp>
        <p:nvSpPr>
          <p:cNvPr id="442" name="텍스트 개체 틀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defTabSz="850391">
              <a:defRPr sz="837">
                <a:solidFill>
                  <a:srgbClr val="808080"/>
                </a:solidFill>
              </a:defRPr>
            </a:lvl1pPr>
          </a:lstStyle>
          <a:p>
            <a:r>
              <a:t>ARTIST</a:t>
            </a:r>
          </a:p>
        </p:txBody>
      </p:sp>
      <p:pic>
        <p:nvPicPr>
          <p:cNvPr id="443" name="스크린샷 2020-05-03 오후 11.40.57.png" descr="스크린샷 2020-05-03 오후 11.40.57.png"/>
          <p:cNvPicPr>
            <a:picLocks noChangeAspect="1"/>
          </p:cNvPicPr>
          <p:nvPr/>
        </p:nvPicPr>
        <p:blipFill>
          <a:blip r:embed="rId2"/>
          <a:srcRect l="1413" t="5927" b="1718"/>
          <a:stretch>
            <a:fillRect/>
          </a:stretch>
        </p:blipFill>
        <p:spPr>
          <a:xfrm>
            <a:off x="922220" y="637548"/>
            <a:ext cx="6423099" cy="6173716"/>
          </a:xfrm>
          <a:prstGeom prst="rect">
            <a:avLst/>
          </a:prstGeom>
          <a:ln w="12700">
            <a:miter lim="400000"/>
          </a:ln>
        </p:spPr>
      </p:pic>
      <p:grpSp>
        <p:nvGrpSpPr>
          <p:cNvPr id="446" name="직사각형 4"/>
          <p:cNvGrpSpPr/>
          <p:nvPr/>
        </p:nvGrpSpPr>
        <p:grpSpPr>
          <a:xfrm>
            <a:off x="962471" y="4409157"/>
            <a:ext cx="246944" cy="307342"/>
            <a:chOff x="0" y="0"/>
            <a:chExt cx="246942" cy="307340"/>
          </a:xfrm>
        </p:grpSpPr>
        <p:sp>
          <p:nvSpPr>
            <p:cNvPr id="444"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5" name="1"/>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1</a:t>
              </a:r>
            </a:p>
          </p:txBody>
        </p:sp>
      </p:grpSp>
      <p:grpSp>
        <p:nvGrpSpPr>
          <p:cNvPr id="449" name="직사각형 5"/>
          <p:cNvGrpSpPr/>
          <p:nvPr/>
        </p:nvGrpSpPr>
        <p:grpSpPr>
          <a:xfrm>
            <a:off x="5723508" y="4002757"/>
            <a:ext cx="246944" cy="307342"/>
            <a:chOff x="0" y="0"/>
            <a:chExt cx="246942" cy="307340"/>
          </a:xfrm>
        </p:grpSpPr>
        <p:sp>
          <p:nvSpPr>
            <p:cNvPr id="447"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48" name="2"/>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2</a:t>
              </a:r>
            </a:p>
          </p:txBody>
        </p:sp>
      </p:grpSp>
      <p:graphicFrame>
        <p:nvGraphicFramePr>
          <p:cNvPr id="450" name="표 6"/>
          <p:cNvGraphicFramePr/>
          <p:nvPr/>
        </p:nvGraphicFramePr>
        <p:xfrm>
          <a:off x="8662888" y="844972"/>
          <a:ext cx="3384376" cy="1972461"/>
        </p:xfrm>
        <a:graphic>
          <a:graphicData uri="http://schemas.openxmlformats.org/drawingml/2006/table">
            <a:tbl>
              <a:tblPr firstRow="1" bandRow="1"/>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536">
                <a:tc gridSpan="2">
                  <a:txBody>
                    <a:bodyPr/>
                    <a:lstStyle/>
                    <a:p>
                      <a:pPr algn="l">
                        <a:defRPr sz="1800" b="0">
                          <a:solidFill>
                            <a:srgbClr val="000000"/>
                          </a:solidFill>
                        </a:defRPr>
                      </a:pPr>
                      <a:r>
                        <a:rPr sz="900" b="1">
                          <a:solidFill>
                            <a:srgbClr val="4E5263"/>
                          </a:solidFill>
                        </a:rPr>
                        <a:t>Summery.</a:t>
                      </a:r>
                    </a:p>
                  </a:txBody>
                  <a:tcPr marL="45720" marR="45720" anchor="ctr" horzOverflow="overflow">
                    <a:lnL w="12700">
                      <a:miter lim="400000"/>
                    </a:lnL>
                    <a:lnR w="12700">
                      <a:miter lim="400000"/>
                    </a:lnR>
                    <a:lnT w="12700">
                      <a:miter lim="400000"/>
                    </a:lnT>
                    <a:lnB w="3175">
                      <a:solidFill>
                        <a:srgbClr val="A6A6A6"/>
                      </a:solidFill>
                    </a:lnB>
                    <a:solidFill>
                      <a:srgbClr val="FFFFFF"/>
                    </a:solidFill>
                  </a:tcPr>
                </a:tc>
                <a:tc hMerge="1">
                  <a:txBody>
                    <a:bodyPr/>
                    <a:lstStyle/>
                    <a:p>
                      <a:endParaRPr lang="ko-KR"/>
                    </a:p>
                  </a:txBody>
                  <a:tcPr/>
                </a:tc>
                <a:extLst>
                  <a:ext uri="{0D108BD9-81ED-4DB2-BD59-A6C34878D82A}">
                    <a16:rowId xmlns:a16="http://schemas.microsoft.com/office/drawing/2014/main" val="10000"/>
                  </a:ext>
                </a:extLst>
              </a:tr>
              <a:tr h="785355">
                <a:tc gridSpan="2">
                  <a:txBody>
                    <a:bodyPr/>
                    <a:lstStyle/>
                    <a:p>
                      <a:pPr marL="107999" indent="-107999" algn="just">
                        <a:lnSpc>
                          <a:spcPct val="120000"/>
                        </a:lnSpc>
                        <a:buSzPct val="100000"/>
                        <a:buFont typeface="Arial"/>
                        <a:buChar char="•"/>
                        <a:defRPr sz="800"/>
                      </a:pPr>
                      <a:r>
                        <a:t>상품 상세보기 페이지 내에 있는 상품 Q&amp;A 란의 문의 내역을 한번에 조회할 수 있다.</a:t>
                      </a:r>
                    </a:p>
                  </a:txBody>
                  <a:tcPr marL="45720" marR="45720" anchor="ctr" horzOverflow="overflow">
                    <a:lnL w="12700">
                      <a:miter lim="400000"/>
                    </a:lnL>
                    <a:lnR w="12700">
                      <a:miter lim="400000"/>
                    </a:lnR>
                    <a:lnT w="3175">
                      <a:solidFill>
                        <a:srgbClr val="A6A6A6"/>
                      </a:solidFill>
                    </a:lnT>
                    <a:lnB w="3175">
                      <a:solidFill>
                        <a:srgbClr val="808080"/>
                      </a:solidFill>
                    </a:lnB>
                    <a:noFill/>
                  </a:tcPr>
                </a:tc>
                <a:tc hMerge="1">
                  <a:txBody>
                    <a:bodyPr/>
                    <a:lstStyle/>
                    <a:p>
                      <a:endParaRPr lang="ko-KR"/>
                    </a:p>
                  </a:txBody>
                  <a:tcPr/>
                </a:tc>
                <a:extLst>
                  <a:ext uri="{0D108BD9-81ED-4DB2-BD59-A6C34878D82A}">
                    <a16:rowId xmlns:a16="http://schemas.microsoft.com/office/drawing/2014/main" val="10001"/>
                  </a:ext>
                </a:extLst>
              </a:tr>
              <a:tr h="241299">
                <a:tc>
                  <a:txBody>
                    <a:bodyPr/>
                    <a:lstStyle/>
                    <a:p>
                      <a:pPr algn="ctr">
                        <a:lnSpc>
                          <a:spcPct val="120000"/>
                        </a:lnSpc>
                        <a:defRPr sz="1800"/>
                      </a:pPr>
                      <a:r>
                        <a:rPr sz="800"/>
                        <a:t>1</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상품에 대한 문의 내역을 목록에 띄움</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2"/>
                  </a:ext>
                </a:extLst>
              </a:tr>
              <a:tr h="389665">
                <a:tc>
                  <a:txBody>
                    <a:bodyPr/>
                    <a:lstStyle/>
                    <a:p>
                      <a:pPr algn="ctr">
                        <a:lnSpc>
                          <a:spcPct val="120000"/>
                        </a:lnSpc>
                        <a:defRPr sz="1800"/>
                      </a:pPr>
                      <a:r>
                        <a:rPr sz="800"/>
                        <a:t>2</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답변하기 버튼을 누르면 상세페이지로 이동하여 그 페이지 내에서 답변하도록 유도</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3"/>
                  </a:ext>
                </a:extLst>
              </a:tr>
              <a:tr h="297606">
                <a:tc>
                  <a:txBody>
                    <a:bodyPr/>
                    <a:lstStyle/>
                    <a:p>
                      <a:pPr algn="ctr">
                        <a:lnSpc>
                          <a:spcPct val="120000"/>
                        </a:lnSpc>
                        <a:defRPr sz="1800"/>
                      </a:pPr>
                      <a:r>
                        <a:rPr sz="800"/>
                        <a:t>3</a:t>
                      </a:r>
                    </a:p>
                  </a:txBody>
                  <a:tcPr marL="45720" marR="45720" anchor="ctr" horzOverflow="overflow">
                    <a:lnL w="12700">
                      <a:miter lim="400000"/>
                    </a:lnL>
                    <a:lnR w="3175">
                      <a:solidFill>
                        <a:srgbClr val="808080"/>
                      </a:solidFill>
                    </a:lnR>
                    <a:lnT w="3175">
                      <a:solidFill>
                        <a:srgbClr val="808080"/>
                      </a:solidFill>
                    </a:lnT>
                    <a:lnB w="3175">
                      <a:solidFill>
                        <a:srgbClr val="808080"/>
                      </a:solidFill>
                    </a:lnB>
                    <a:noFill/>
                  </a:tcPr>
                </a:tc>
                <a:tc>
                  <a:txBody>
                    <a:bodyPr/>
                    <a:lstStyle/>
                    <a:p>
                      <a:pPr algn="just">
                        <a:lnSpc>
                          <a:spcPct val="120000"/>
                        </a:lnSpc>
                        <a:defRPr sz="1800"/>
                      </a:pPr>
                      <a:r>
                        <a:rPr sz="800"/>
                        <a:t>선택한 내용은 선택 삭제 버튼을 통해 목록에서 삭제</a:t>
                      </a:r>
                    </a:p>
                  </a:txBody>
                  <a:tcPr marL="45720" marR="45720" anchor="ctr" horzOverflow="overflow">
                    <a:lnL w="3175">
                      <a:solidFill>
                        <a:srgbClr val="808080"/>
                      </a:solidFill>
                    </a:lnL>
                    <a:lnR w="12700">
                      <a:miter lim="400000"/>
                    </a:lnR>
                    <a:lnT w="3175">
                      <a:solidFill>
                        <a:srgbClr val="808080"/>
                      </a:solidFill>
                    </a:lnT>
                    <a:lnB w="3175">
                      <a:solidFill>
                        <a:srgbClr val="808080"/>
                      </a:solidFill>
                    </a:lnB>
                    <a:noFill/>
                  </a:tcPr>
                </a:tc>
                <a:extLst>
                  <a:ext uri="{0D108BD9-81ED-4DB2-BD59-A6C34878D82A}">
                    <a16:rowId xmlns:a16="http://schemas.microsoft.com/office/drawing/2014/main" val="10004"/>
                  </a:ext>
                </a:extLst>
              </a:tr>
            </a:tbl>
          </a:graphicData>
        </a:graphic>
      </p:graphicFrame>
      <p:grpSp>
        <p:nvGrpSpPr>
          <p:cNvPr id="453" name="직사각형 5"/>
          <p:cNvGrpSpPr/>
          <p:nvPr/>
        </p:nvGrpSpPr>
        <p:grpSpPr>
          <a:xfrm>
            <a:off x="5883628" y="3107682"/>
            <a:ext cx="246944" cy="307341"/>
            <a:chOff x="0" y="0"/>
            <a:chExt cx="246942" cy="307340"/>
          </a:xfrm>
        </p:grpSpPr>
        <p:sp>
          <p:nvSpPr>
            <p:cNvPr id="451" name="직사각형"/>
            <p:cNvSpPr/>
            <p:nvPr/>
          </p:nvSpPr>
          <p:spPr>
            <a:xfrm>
              <a:off x="0" y="23761"/>
              <a:ext cx="246943" cy="259817"/>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52" name="3"/>
            <p:cNvSpPr txBox="1"/>
            <p:nvPr/>
          </p:nvSpPr>
          <p:spPr>
            <a:xfrm>
              <a:off x="0" y="0"/>
              <a:ext cx="246943" cy="3073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t>3</a:t>
              </a:r>
            </a:p>
          </p:txBody>
        </p:sp>
      </p:grpSp>
      <p:sp>
        <p:nvSpPr>
          <p:cNvPr id="454" name="직사각형"/>
          <p:cNvSpPr/>
          <p:nvPr/>
        </p:nvSpPr>
        <p:spPr>
          <a:xfrm>
            <a:off x="1473200" y="3251200"/>
            <a:ext cx="568921" cy="195626"/>
          </a:xfrm>
          <a:prstGeom prst="rect">
            <a:avLst/>
          </a:prstGeom>
          <a:solidFill>
            <a:srgbClr val="FFFFFF"/>
          </a:solidFill>
          <a:ln w="3175">
            <a:solidFill>
              <a:srgbClr val="FFFFFF"/>
            </a:solidFill>
          </a:ln>
        </p:spPr>
        <p:txBody>
          <a:bodyPr lIns="45719" rIns="45719" anchor="ctr"/>
          <a:lstStyle/>
          <a:p>
            <a:endParaRPr/>
          </a:p>
        </p:txBody>
      </p:sp>
      <p:sp>
        <p:nvSpPr>
          <p:cNvPr id="455" name="문의 내역"/>
          <p:cNvSpPr txBox="1"/>
          <p:nvPr/>
        </p:nvSpPr>
        <p:spPr>
          <a:xfrm>
            <a:off x="1468237" y="3222646"/>
            <a:ext cx="578846" cy="25273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000" b="1">
                <a:solidFill>
                  <a:srgbClr val="A7A7A7"/>
                </a:solidFill>
              </a:defRPr>
            </a:lvl1pPr>
          </a:lstStyle>
          <a:p>
            <a:r>
              <a:t>문의 내역</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박 종 우   조 성 균   홍 샘 이   </a:t>
            </a:r>
          </a:p>
        </p:txBody>
      </p:sp>
    </p:spTree>
    <p:extLst>
      <p:ext uri="{BB962C8B-B14F-4D97-AF65-F5344CB8AC3E}">
        <p14:creationId xmlns:p14="http://schemas.microsoft.com/office/powerpoint/2010/main" val="734749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A5DB71B3-E1B4-4744-AE81-520131512F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350"/>
          <a:stretch/>
        </p:blipFill>
        <p:spPr>
          <a:xfrm>
            <a:off x="1127448" y="692696"/>
            <a:ext cx="6399378" cy="5805264"/>
          </a:xfrm>
          <a:prstGeom prst="rect">
            <a:avLst/>
          </a:prstGeom>
        </p:spPr>
      </p:pic>
      <p:sp>
        <p:nvSpPr>
          <p:cNvPr id="2" name="텍스트 개체 틀 1">
            <a:extLst>
              <a:ext uri="{FF2B5EF4-FFF2-40B4-BE49-F238E27FC236}">
                <a16:creationId xmlns:a16="http://schemas.microsoft.com/office/drawing/2014/main" id="{856D4C8F-F8AF-4CD4-B632-C7D3DD726A83}"/>
              </a:ext>
            </a:extLst>
          </p:cNvPr>
          <p:cNvSpPr>
            <a:spLocks noGrp="1"/>
          </p:cNvSpPr>
          <p:nvPr>
            <p:ph type="body" sz="quarter" idx="10"/>
          </p:nvPr>
        </p:nvSpPr>
        <p:spPr/>
        <p:txBody>
          <a:bodyPr/>
          <a:lstStyle/>
          <a:p>
            <a:endParaRPr lang="ko-KR" altLang="en-US"/>
          </a:p>
        </p:txBody>
      </p:sp>
      <p:sp>
        <p:nvSpPr>
          <p:cNvPr id="3" name="텍스트 개체 틀 2">
            <a:extLst>
              <a:ext uri="{FF2B5EF4-FFF2-40B4-BE49-F238E27FC236}">
                <a16:creationId xmlns:a16="http://schemas.microsoft.com/office/drawing/2014/main" id="{F022A9BE-0727-49BB-9271-016835124313}"/>
              </a:ext>
            </a:extLst>
          </p:cNvPr>
          <p:cNvSpPr>
            <a:spLocks noGrp="1"/>
          </p:cNvSpPr>
          <p:nvPr>
            <p:ph type="body" sz="quarter" idx="11"/>
          </p:nvPr>
        </p:nvSpPr>
        <p:spPr/>
        <p:txBody>
          <a:bodyPr/>
          <a:lstStyle/>
          <a:p>
            <a:endParaRPr lang="ko-KR" altLang="en-US"/>
          </a:p>
        </p:txBody>
      </p:sp>
      <p:sp>
        <p:nvSpPr>
          <p:cNvPr id="5" name="직사각형 4">
            <a:extLst>
              <a:ext uri="{FF2B5EF4-FFF2-40B4-BE49-F238E27FC236}">
                <a16:creationId xmlns:a16="http://schemas.microsoft.com/office/drawing/2014/main" id="{DB6BE6FB-1965-4FC9-8D4A-958842E93D2F}"/>
              </a:ext>
            </a:extLst>
          </p:cNvPr>
          <p:cNvSpPr/>
          <p:nvPr/>
        </p:nvSpPr>
        <p:spPr>
          <a:xfrm>
            <a:off x="4041316" y="75959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244A7646-6982-4F6D-83B1-7AE5275C6613}"/>
              </a:ext>
            </a:extLst>
          </p:cNvPr>
          <p:cNvSpPr/>
          <p:nvPr/>
        </p:nvSpPr>
        <p:spPr>
          <a:xfrm>
            <a:off x="695400" y="234888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8" name="직사각형 7">
            <a:extLst>
              <a:ext uri="{FF2B5EF4-FFF2-40B4-BE49-F238E27FC236}">
                <a16:creationId xmlns:a16="http://schemas.microsoft.com/office/drawing/2014/main" id="{899DD9E4-CD65-4481-90BB-BF78852C5E16}"/>
              </a:ext>
            </a:extLst>
          </p:cNvPr>
          <p:cNvSpPr/>
          <p:nvPr/>
        </p:nvSpPr>
        <p:spPr>
          <a:xfrm>
            <a:off x="710221" y="3817255"/>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9" name="직사각형 8">
            <a:extLst>
              <a:ext uri="{FF2B5EF4-FFF2-40B4-BE49-F238E27FC236}">
                <a16:creationId xmlns:a16="http://schemas.microsoft.com/office/drawing/2014/main" id="{7D283099-540F-42D7-95C9-715C04BAD624}"/>
              </a:ext>
            </a:extLst>
          </p:cNvPr>
          <p:cNvSpPr/>
          <p:nvPr/>
        </p:nvSpPr>
        <p:spPr>
          <a:xfrm>
            <a:off x="710221" y="602128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graphicFrame>
        <p:nvGraphicFramePr>
          <p:cNvPr id="10" name="표 9">
            <a:extLst>
              <a:ext uri="{FF2B5EF4-FFF2-40B4-BE49-F238E27FC236}">
                <a16:creationId xmlns:a16="http://schemas.microsoft.com/office/drawing/2014/main" id="{833B9638-94FB-4BE9-8613-7503BC179DE7}"/>
              </a:ext>
            </a:extLst>
          </p:cNvPr>
          <p:cNvGraphicFramePr>
            <a:graphicFrameLocks noGrp="1"/>
          </p:cNvGraphicFramePr>
          <p:nvPr>
            <p:extLst>
              <p:ext uri="{D42A27DB-BD31-4B8C-83A1-F6EECF244321}">
                <p14:modId xmlns:p14="http://schemas.microsoft.com/office/powerpoint/2010/main" val="744802948"/>
              </p:ext>
            </p:extLst>
          </p:nvPr>
        </p:nvGraphicFramePr>
        <p:xfrm>
          <a:off x="8688288" y="476672"/>
          <a:ext cx="3384376" cy="307964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AMATEUR </a:t>
                      </a:r>
                      <a:r>
                        <a:rPr lang="ko-KR" altLang="en-US" sz="800" b="0" dirty="0">
                          <a:solidFill>
                            <a:schemeClr val="tx1"/>
                          </a:solidFill>
                          <a:latin typeface="+mn-ea"/>
                          <a:ea typeface="+mn-ea"/>
                          <a:sym typeface="맑은 고딕"/>
                        </a:rPr>
                        <a:t>게시판의 메인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사용자가 이 게시판에 접근은 가능하나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게시글 등록 권한은 소비자만 가짐으로 아마추어 게시판의 특성을 유지</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AMATEUR </a:t>
                      </a:r>
                      <a:r>
                        <a:rPr lang="ko-KR" altLang="en-US" sz="850" b="0" dirty="0">
                          <a:latin typeface="+mn-ea"/>
                          <a:ea typeface="+mn-ea"/>
                        </a:rPr>
                        <a:t>게시판의 접근 경로</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매 달 좋아요 수를 계산해 가장 </a:t>
                      </a:r>
                      <a:r>
                        <a:rPr kumimoji="1" lang="ko-KR" altLang="en-US" sz="850" dirty="0" err="1">
                          <a:solidFill>
                            <a:schemeClr val="tx1"/>
                          </a:solidFill>
                          <a:latin typeface="+mn-ea"/>
                        </a:rPr>
                        <a:t>좋아요를</a:t>
                      </a:r>
                      <a:r>
                        <a:rPr kumimoji="1" lang="ko-KR" altLang="en-US" sz="850" dirty="0">
                          <a:solidFill>
                            <a:schemeClr val="tx1"/>
                          </a:solidFill>
                          <a:latin typeface="+mn-ea"/>
                        </a:rPr>
                        <a:t> 많이 받은 순으로 다섯 작품을 상단에 게시</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해당 내용은 </a:t>
                      </a:r>
                      <a:r>
                        <a:rPr kumimoji="1" lang="ko-KR" altLang="en-US" sz="850" dirty="0" err="1">
                          <a:solidFill>
                            <a:schemeClr val="tx1"/>
                          </a:solidFill>
                          <a:latin typeface="+mn-ea"/>
                        </a:rPr>
                        <a:t>메인화면에</a:t>
                      </a:r>
                      <a:r>
                        <a:rPr kumimoji="1" lang="ko-KR" altLang="en-US" sz="850" dirty="0">
                          <a:solidFill>
                            <a:schemeClr val="tx1"/>
                          </a:solidFill>
                          <a:latin typeface="+mn-ea"/>
                        </a:rPr>
                        <a:t> 동일하게 게시</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 기간은 다음 달 새로운 작품들이 </a:t>
                      </a:r>
                      <a:r>
                        <a:rPr kumimoji="1" lang="ko-KR" altLang="en-US" sz="850" dirty="0" err="1">
                          <a:solidFill>
                            <a:schemeClr val="tx1"/>
                          </a:solidFill>
                          <a:latin typeface="+mn-ea"/>
                        </a:rPr>
                        <a:t>나올때까지인</a:t>
                      </a:r>
                      <a:r>
                        <a:rPr kumimoji="1" lang="ko-KR" altLang="en-US" sz="850" dirty="0">
                          <a:solidFill>
                            <a:schemeClr val="tx1"/>
                          </a:solidFill>
                          <a:latin typeface="+mn-ea"/>
                        </a:rPr>
                        <a:t> 총 한달이며</a:t>
                      </a:r>
                      <a:r>
                        <a:rPr kumimoji="1" lang="en-US" altLang="ko-KR" sz="850" dirty="0">
                          <a:solidFill>
                            <a:schemeClr val="tx1"/>
                          </a:solidFill>
                          <a:latin typeface="+mn-ea"/>
                        </a:rPr>
                        <a:t>, </a:t>
                      </a:r>
                      <a:r>
                        <a:rPr kumimoji="1" lang="ko-KR" altLang="en-US" sz="850" dirty="0">
                          <a:solidFill>
                            <a:schemeClr val="tx1"/>
                          </a:solidFill>
                          <a:latin typeface="+mn-ea"/>
                        </a:rPr>
                        <a:t>선정된 작품들의 좋아요 수는 초기화 된다</a:t>
                      </a:r>
                      <a:r>
                        <a:rPr kumimoji="1" lang="en-US" altLang="ko-KR" sz="850" dirty="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등록된 작품들을 전체목록</a:t>
                      </a:r>
                      <a:r>
                        <a:rPr lang="en-US" altLang="ko-KR" sz="850" b="0" dirty="0">
                          <a:latin typeface="+mn-ea"/>
                          <a:ea typeface="+mn-ea"/>
                        </a:rPr>
                        <a:t>(</a:t>
                      </a:r>
                      <a:r>
                        <a:rPr lang="ko-KR" altLang="en-US" sz="850" b="0" dirty="0" err="1">
                          <a:latin typeface="+mn-ea"/>
                          <a:ea typeface="+mn-ea"/>
                        </a:rPr>
                        <a:t>등록순</a:t>
                      </a:r>
                      <a:r>
                        <a:rPr lang="en-US" altLang="ko-KR" sz="850" b="0" dirty="0">
                          <a:latin typeface="+mn-ea"/>
                          <a:ea typeface="+mn-ea"/>
                        </a:rPr>
                        <a:t>)</a:t>
                      </a:r>
                      <a:r>
                        <a:rPr lang="ko-KR" altLang="en-US" sz="850" b="0" dirty="0">
                          <a:latin typeface="+mn-ea"/>
                          <a:ea typeface="+mn-ea"/>
                        </a:rPr>
                        <a:t>과 인기순으로 검색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게시글 쓰기는 소비자 회원들에게만 활성화</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버튼 클릭 시 게시글 작성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extLst>
      <p:ext uri="{BB962C8B-B14F-4D97-AF65-F5344CB8AC3E}">
        <p14:creationId xmlns:p14="http://schemas.microsoft.com/office/powerpoint/2010/main" val="57819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F3136DB-1C09-4925-B1D6-FCF395028543}"/>
              </a:ext>
            </a:extLst>
          </p:cNvPr>
          <p:cNvSpPr>
            <a:spLocks noGrp="1"/>
          </p:cNvSpPr>
          <p:nvPr>
            <p:ph type="body" sz="quarter" idx="10"/>
          </p:nvPr>
        </p:nvSpPr>
        <p:spPr/>
        <p:txBody>
          <a:bodyPr/>
          <a:lstStyle/>
          <a:p>
            <a:endParaRPr lang="ko-KR" altLang="en-US"/>
          </a:p>
        </p:txBody>
      </p:sp>
      <p:sp>
        <p:nvSpPr>
          <p:cNvPr id="3" name="텍스트 개체 틀 2">
            <a:extLst>
              <a:ext uri="{FF2B5EF4-FFF2-40B4-BE49-F238E27FC236}">
                <a16:creationId xmlns:a16="http://schemas.microsoft.com/office/drawing/2014/main" id="{C282F627-5A12-41CD-9E93-66C3ECCA8C3C}"/>
              </a:ext>
            </a:extLst>
          </p:cNvPr>
          <p:cNvSpPr>
            <a:spLocks noGrp="1"/>
          </p:cNvSpPr>
          <p:nvPr>
            <p:ph type="body" sz="quarter" idx="11"/>
          </p:nvPr>
        </p:nvSpPr>
        <p:spPr/>
        <p:txBody>
          <a:bodyPr/>
          <a:lstStyle/>
          <a:p>
            <a:endParaRPr lang="ko-KR" altLang="en-US"/>
          </a:p>
        </p:txBody>
      </p:sp>
      <p:pic>
        <p:nvPicPr>
          <p:cNvPr id="5" name="그림 4">
            <a:extLst>
              <a:ext uri="{FF2B5EF4-FFF2-40B4-BE49-F238E27FC236}">
                <a16:creationId xmlns:a16="http://schemas.microsoft.com/office/drawing/2014/main" id="{F3C6E43F-DDEC-434D-8F69-1E3CCD8169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99" b="15350"/>
          <a:stretch/>
        </p:blipFill>
        <p:spPr>
          <a:xfrm>
            <a:off x="1211264" y="1124744"/>
            <a:ext cx="6239272" cy="5373216"/>
          </a:xfrm>
          <a:prstGeom prst="rect">
            <a:avLst/>
          </a:prstGeom>
        </p:spPr>
      </p:pic>
      <p:sp>
        <p:nvSpPr>
          <p:cNvPr id="6" name="직사각형 5">
            <a:extLst>
              <a:ext uri="{FF2B5EF4-FFF2-40B4-BE49-F238E27FC236}">
                <a16:creationId xmlns:a16="http://schemas.microsoft.com/office/drawing/2014/main" id="{9773B4EF-C6A7-4ABF-9D3D-6460E287F18A}"/>
              </a:ext>
            </a:extLst>
          </p:cNvPr>
          <p:cNvSpPr/>
          <p:nvPr/>
        </p:nvSpPr>
        <p:spPr>
          <a:xfrm>
            <a:off x="6456040" y="144099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1E31B97C-1CB4-4120-9AEF-5EA1B3E7ECB8}"/>
              </a:ext>
            </a:extLst>
          </p:cNvPr>
          <p:cNvSpPr/>
          <p:nvPr/>
        </p:nvSpPr>
        <p:spPr>
          <a:xfrm>
            <a:off x="1199457" y="353630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8" name="직사각형 7">
            <a:extLst>
              <a:ext uri="{FF2B5EF4-FFF2-40B4-BE49-F238E27FC236}">
                <a16:creationId xmlns:a16="http://schemas.microsoft.com/office/drawing/2014/main" id="{5E80B8FD-4F46-4435-AD0E-64D58C3D615E}"/>
              </a:ext>
            </a:extLst>
          </p:cNvPr>
          <p:cNvSpPr/>
          <p:nvPr/>
        </p:nvSpPr>
        <p:spPr>
          <a:xfrm>
            <a:off x="1199457" y="402713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9" name="직사각형 8">
            <a:extLst>
              <a:ext uri="{FF2B5EF4-FFF2-40B4-BE49-F238E27FC236}">
                <a16:creationId xmlns:a16="http://schemas.microsoft.com/office/drawing/2014/main" id="{206E65D7-75E7-4049-86A6-0F9C0D0478C5}"/>
              </a:ext>
            </a:extLst>
          </p:cNvPr>
          <p:cNvSpPr/>
          <p:nvPr/>
        </p:nvSpPr>
        <p:spPr>
          <a:xfrm>
            <a:off x="1211264" y="616530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graphicFrame>
        <p:nvGraphicFramePr>
          <p:cNvPr id="10" name="표 9">
            <a:extLst>
              <a:ext uri="{FF2B5EF4-FFF2-40B4-BE49-F238E27FC236}">
                <a16:creationId xmlns:a16="http://schemas.microsoft.com/office/drawing/2014/main" id="{3E654C26-0BF5-4154-8B8B-C2AD22836875}"/>
              </a:ext>
            </a:extLst>
          </p:cNvPr>
          <p:cNvGraphicFramePr>
            <a:graphicFrameLocks noGrp="1"/>
          </p:cNvGraphicFramePr>
          <p:nvPr>
            <p:extLst>
              <p:ext uri="{D42A27DB-BD31-4B8C-83A1-F6EECF244321}">
                <p14:modId xmlns:p14="http://schemas.microsoft.com/office/powerpoint/2010/main" val="2790709572"/>
              </p:ext>
            </p:extLst>
          </p:nvPr>
        </p:nvGraphicFramePr>
        <p:xfrm>
          <a:off x="8688288" y="476672"/>
          <a:ext cx="3384376" cy="27487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AMATEUR</a:t>
                      </a:r>
                      <a:r>
                        <a:rPr lang="ko-KR" altLang="en-US" sz="800" b="0" dirty="0">
                          <a:solidFill>
                            <a:schemeClr val="tx1"/>
                          </a:solidFill>
                          <a:latin typeface="+mn-ea"/>
                          <a:ea typeface="+mn-ea"/>
                          <a:sym typeface="맑은 고딕"/>
                        </a:rPr>
                        <a:t> 게시판의 상세 게시글 확인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커뮤니티 게시판의 형식을 띄어 게시글을 올리고 댓글을 달 수 있는 형태로 구성</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자신이 작성한 글에만 삭제 버튼이 활성화 되어 언제든 게시글을 삭제할 수 있도록 처리</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한 아이디당 하나의 </a:t>
                      </a:r>
                      <a:r>
                        <a:rPr kumimoji="1" lang="ko-KR" altLang="en-US" sz="850" dirty="0" err="1">
                          <a:solidFill>
                            <a:schemeClr val="tx1"/>
                          </a:solidFill>
                          <a:latin typeface="+mn-ea"/>
                        </a:rPr>
                        <a:t>게시글에</a:t>
                      </a:r>
                      <a:r>
                        <a:rPr kumimoji="1" lang="ko-KR" altLang="en-US" sz="850" dirty="0">
                          <a:solidFill>
                            <a:schemeClr val="tx1"/>
                          </a:solidFill>
                          <a:latin typeface="+mn-ea"/>
                        </a:rPr>
                        <a:t> 한 개의 </a:t>
                      </a:r>
                      <a:r>
                        <a:rPr kumimoji="1" lang="ko-KR" altLang="en-US" sz="850" dirty="0" err="1">
                          <a:solidFill>
                            <a:schemeClr val="tx1"/>
                          </a:solidFill>
                          <a:latin typeface="+mn-ea"/>
                        </a:rPr>
                        <a:t>좋아요를</a:t>
                      </a:r>
                      <a:r>
                        <a:rPr kumimoji="1" lang="ko-KR" altLang="en-US" sz="850" dirty="0">
                          <a:solidFill>
                            <a:schemeClr val="tx1"/>
                          </a:solidFill>
                          <a:latin typeface="+mn-ea"/>
                        </a:rPr>
                        <a:t> 표현할 수 있으며</a:t>
                      </a:r>
                      <a:r>
                        <a:rPr kumimoji="1" lang="en-US" altLang="ko-KR" sz="850" dirty="0">
                          <a:solidFill>
                            <a:schemeClr val="tx1"/>
                          </a:solidFill>
                          <a:latin typeface="+mn-ea"/>
                        </a:rPr>
                        <a:t>, </a:t>
                      </a:r>
                      <a:r>
                        <a:rPr kumimoji="1" lang="ko-KR" altLang="en-US" sz="850" dirty="0">
                          <a:solidFill>
                            <a:schemeClr val="tx1"/>
                          </a:solidFill>
                          <a:latin typeface="+mn-ea"/>
                        </a:rPr>
                        <a:t>이는 이 달의 아마추어를 선정하는 기준이 됨</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작품에 대한 개인적인 감상평을 달 수 있는 댓글 공간</a:t>
                      </a:r>
                      <a:r>
                        <a:rPr lang="en-US" altLang="ko-KR" sz="850" b="0" dirty="0">
                          <a:latin typeface="+mn-ea"/>
                          <a:ea typeface="+mn-ea"/>
                        </a:rPr>
                        <a:t>, </a:t>
                      </a:r>
                      <a:r>
                        <a:rPr lang="ko-KR" altLang="en-US" sz="850" b="0" dirty="0">
                          <a:latin typeface="+mn-ea"/>
                          <a:ea typeface="+mn-ea"/>
                        </a:rPr>
                        <a:t>한 사람이 한 개 이상의 댓글을 달 수 있음</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꼭 </a:t>
                      </a:r>
                      <a:r>
                        <a:rPr kumimoji="1" lang="en-US" altLang="ko-KR" sz="850" dirty="0">
                          <a:solidFill>
                            <a:schemeClr val="tx1"/>
                          </a:solidFill>
                          <a:latin typeface="+mn-ea"/>
                        </a:rPr>
                        <a:t>AMATEUR </a:t>
                      </a:r>
                      <a:r>
                        <a:rPr kumimoji="1" lang="ko-KR" altLang="en-US" sz="850" dirty="0">
                          <a:solidFill>
                            <a:schemeClr val="tx1"/>
                          </a:solidFill>
                          <a:latin typeface="+mn-ea"/>
                        </a:rPr>
                        <a:t>게시판의 </a:t>
                      </a:r>
                      <a:r>
                        <a:rPr kumimoji="1" lang="ko-KR" altLang="en-US" sz="850" dirty="0" err="1">
                          <a:solidFill>
                            <a:schemeClr val="tx1"/>
                          </a:solidFill>
                          <a:latin typeface="+mn-ea"/>
                        </a:rPr>
                        <a:t>메인에서가</a:t>
                      </a:r>
                      <a:r>
                        <a:rPr kumimoji="1" lang="ko-KR" altLang="en-US" sz="850" dirty="0">
                          <a:solidFill>
                            <a:schemeClr val="tx1"/>
                          </a:solidFill>
                          <a:latin typeface="+mn-ea"/>
                        </a:rPr>
                        <a:t> 아니더라도 게시글 쓰기 버튼은 활성화 되어 있으며</a:t>
                      </a:r>
                      <a:r>
                        <a:rPr kumimoji="1" lang="en-US" altLang="ko-KR" sz="850" dirty="0">
                          <a:solidFill>
                            <a:schemeClr val="tx1"/>
                          </a:solidFill>
                          <a:latin typeface="+mn-ea"/>
                        </a:rPr>
                        <a:t>, </a:t>
                      </a:r>
                      <a:r>
                        <a:rPr kumimoji="1" lang="ko-KR" altLang="en-US" sz="850" dirty="0">
                          <a:solidFill>
                            <a:schemeClr val="tx1"/>
                          </a:solidFill>
                          <a:latin typeface="+mn-ea"/>
                        </a:rPr>
                        <a:t>목록으로 돌아가는 버튼 역시 모든 게시글 마다 존재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Tree>
    <p:extLst>
      <p:ext uri="{BB962C8B-B14F-4D97-AF65-F5344CB8AC3E}">
        <p14:creationId xmlns:p14="http://schemas.microsoft.com/office/powerpoint/2010/main" val="98515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ACFE893-9584-4737-B1AB-9805A4174D47}"/>
              </a:ext>
            </a:extLst>
          </p:cNvPr>
          <p:cNvSpPr>
            <a:spLocks noGrp="1"/>
          </p:cNvSpPr>
          <p:nvPr>
            <p:ph type="body" sz="quarter" idx="10"/>
          </p:nvPr>
        </p:nvSpPr>
        <p:spPr/>
        <p:txBody>
          <a:bodyPr/>
          <a:lstStyle/>
          <a:p>
            <a:endParaRPr lang="ko-KR" altLang="en-US"/>
          </a:p>
        </p:txBody>
      </p:sp>
      <p:sp>
        <p:nvSpPr>
          <p:cNvPr id="3" name="텍스트 개체 틀 2">
            <a:extLst>
              <a:ext uri="{FF2B5EF4-FFF2-40B4-BE49-F238E27FC236}">
                <a16:creationId xmlns:a16="http://schemas.microsoft.com/office/drawing/2014/main" id="{179C021D-8F85-4B0F-A08A-62FFD10E158E}"/>
              </a:ext>
            </a:extLst>
          </p:cNvPr>
          <p:cNvSpPr>
            <a:spLocks noGrp="1"/>
          </p:cNvSpPr>
          <p:nvPr>
            <p:ph type="body" sz="quarter" idx="11"/>
          </p:nvPr>
        </p:nvSpPr>
        <p:spPr/>
        <p:txBody>
          <a:bodyPr/>
          <a:lstStyle/>
          <a:p>
            <a:endParaRPr lang="ko-KR" altLang="en-US"/>
          </a:p>
        </p:txBody>
      </p:sp>
      <p:pic>
        <p:nvPicPr>
          <p:cNvPr id="5" name="그림 4">
            <a:extLst>
              <a:ext uri="{FF2B5EF4-FFF2-40B4-BE49-F238E27FC236}">
                <a16:creationId xmlns:a16="http://schemas.microsoft.com/office/drawing/2014/main" id="{8832D26A-6B67-4B8B-92AA-23A5015066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025" b="17451"/>
          <a:stretch/>
        </p:blipFill>
        <p:spPr>
          <a:xfrm>
            <a:off x="295858" y="1340768"/>
            <a:ext cx="7737859" cy="4680520"/>
          </a:xfrm>
          <a:prstGeom prst="rect">
            <a:avLst/>
          </a:prstGeom>
        </p:spPr>
      </p:pic>
      <p:sp>
        <p:nvSpPr>
          <p:cNvPr id="6" name="직사각형 5">
            <a:extLst>
              <a:ext uri="{FF2B5EF4-FFF2-40B4-BE49-F238E27FC236}">
                <a16:creationId xmlns:a16="http://schemas.microsoft.com/office/drawing/2014/main" id="{43793E12-F033-4F9E-AFBA-D445F7EBF1AF}"/>
              </a:ext>
            </a:extLst>
          </p:cNvPr>
          <p:cNvSpPr/>
          <p:nvPr/>
        </p:nvSpPr>
        <p:spPr>
          <a:xfrm>
            <a:off x="695400" y="307864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AFC7E74F-5F4D-4F63-A6B6-8E207DC07616}"/>
              </a:ext>
            </a:extLst>
          </p:cNvPr>
          <p:cNvSpPr/>
          <p:nvPr/>
        </p:nvSpPr>
        <p:spPr>
          <a:xfrm>
            <a:off x="713403" y="486916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8" name="직사각형 7">
            <a:extLst>
              <a:ext uri="{FF2B5EF4-FFF2-40B4-BE49-F238E27FC236}">
                <a16:creationId xmlns:a16="http://schemas.microsoft.com/office/drawing/2014/main" id="{6FFB1B41-E9E4-4861-93D5-917E58B4B369}"/>
              </a:ext>
            </a:extLst>
          </p:cNvPr>
          <p:cNvSpPr/>
          <p:nvPr/>
        </p:nvSpPr>
        <p:spPr>
          <a:xfrm>
            <a:off x="692150" y="5580399"/>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graphicFrame>
        <p:nvGraphicFramePr>
          <p:cNvPr id="10" name="표 9">
            <a:extLst>
              <a:ext uri="{FF2B5EF4-FFF2-40B4-BE49-F238E27FC236}">
                <a16:creationId xmlns:a16="http://schemas.microsoft.com/office/drawing/2014/main" id="{DB480ABE-E291-46AB-B250-54862546874B}"/>
              </a:ext>
            </a:extLst>
          </p:cNvPr>
          <p:cNvGraphicFramePr>
            <a:graphicFrameLocks noGrp="1"/>
          </p:cNvGraphicFramePr>
          <p:nvPr>
            <p:extLst>
              <p:ext uri="{D42A27DB-BD31-4B8C-83A1-F6EECF244321}">
                <p14:modId xmlns:p14="http://schemas.microsoft.com/office/powerpoint/2010/main" val="4258203340"/>
              </p:ext>
            </p:extLst>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아마추어 게시판 게시글 등록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사이트 내의 기준을 거쳐 </a:t>
                      </a:r>
                      <a:r>
                        <a:rPr lang="en-US" altLang="ko-KR" sz="800" b="0" dirty="0">
                          <a:solidFill>
                            <a:schemeClr val="tx1"/>
                          </a:solidFill>
                          <a:latin typeface="+mn-ea"/>
                          <a:ea typeface="+mn-ea"/>
                          <a:sym typeface="맑은 고딕"/>
                        </a:rPr>
                        <a:t>‘</a:t>
                      </a:r>
                      <a:r>
                        <a:rPr lang="ko-KR" altLang="en-US" sz="800" b="0" dirty="0" err="1">
                          <a:solidFill>
                            <a:schemeClr val="tx1"/>
                          </a:solidFill>
                          <a:latin typeface="+mn-ea"/>
                          <a:ea typeface="+mn-ea"/>
                          <a:sym typeface="맑은 고딕"/>
                        </a:rPr>
                        <a:t>작가＇로</a:t>
                      </a:r>
                      <a:r>
                        <a:rPr lang="ko-KR" altLang="en-US" sz="800" b="0" dirty="0">
                          <a:solidFill>
                            <a:schemeClr val="tx1"/>
                          </a:solidFill>
                          <a:latin typeface="+mn-ea"/>
                          <a:ea typeface="+mn-ea"/>
                          <a:sym typeface="맑은 고딕"/>
                        </a:rPr>
                        <a:t> 등록되지 않은 사람들만 글쓰기 권한을 가짐</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자신이 표현하고 싶은 그림과 간단한 설명을 게시하는 형태</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자신이 올린 작품에 대한 제목과 설명을 덧붙이는 입력 칸</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자신이 올릴 작품 파일 등록</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게시글 등록 시 </a:t>
                      </a:r>
                      <a:r>
                        <a:rPr lang="en-US" altLang="ko-KR" sz="850" b="0" dirty="0">
                          <a:latin typeface="+mn-ea"/>
                          <a:ea typeface="+mn-ea"/>
                        </a:rPr>
                        <a:t>AMATEUR </a:t>
                      </a:r>
                      <a:r>
                        <a:rPr lang="ko-KR" altLang="en-US" sz="850" b="0" dirty="0">
                          <a:latin typeface="+mn-ea"/>
                          <a:ea typeface="+mn-ea"/>
                        </a:rPr>
                        <a:t>게시판에 새 글이 등록</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extLst>
      <p:ext uri="{BB962C8B-B14F-4D97-AF65-F5344CB8AC3E}">
        <p14:creationId xmlns:p14="http://schemas.microsoft.com/office/powerpoint/2010/main" val="1442961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6E36952-7D61-4D57-A7EE-035457A5407D}"/>
              </a:ext>
            </a:extLst>
          </p:cNvPr>
          <p:cNvSpPr>
            <a:spLocks noGrp="1"/>
          </p:cNvSpPr>
          <p:nvPr>
            <p:ph type="body" sz="quarter" idx="10"/>
          </p:nvPr>
        </p:nvSpPr>
        <p:spPr/>
        <p:txBody>
          <a:bodyPr/>
          <a:lstStyle/>
          <a:p>
            <a:r>
              <a:rPr lang="ko-KR" altLang="en-US" dirty="0"/>
              <a:t>자유게시판</a:t>
            </a:r>
          </a:p>
        </p:txBody>
      </p:sp>
      <p:sp>
        <p:nvSpPr>
          <p:cNvPr id="3" name="텍스트 개체 틀 2">
            <a:extLst>
              <a:ext uri="{FF2B5EF4-FFF2-40B4-BE49-F238E27FC236}">
                <a16:creationId xmlns:a16="http://schemas.microsoft.com/office/drawing/2014/main" id="{9B8BC717-EBC8-440A-A42C-60560A8FDA37}"/>
              </a:ext>
            </a:extLst>
          </p:cNvPr>
          <p:cNvSpPr>
            <a:spLocks noGrp="1"/>
          </p:cNvSpPr>
          <p:nvPr>
            <p:ph type="body" sz="quarter" idx="11"/>
          </p:nvPr>
        </p:nvSpPr>
        <p:spPr/>
        <p:txBody>
          <a:bodyPr/>
          <a:lstStyle/>
          <a:p>
            <a:r>
              <a:rPr lang="en-US" altLang="ko-KR" dirty="0"/>
              <a:t>COMMUNITY</a:t>
            </a:r>
            <a:endParaRPr lang="ko-KR" altLang="en-US" dirty="0"/>
          </a:p>
        </p:txBody>
      </p:sp>
      <p:pic>
        <p:nvPicPr>
          <p:cNvPr id="5" name="그림 4">
            <a:extLst>
              <a:ext uri="{FF2B5EF4-FFF2-40B4-BE49-F238E27FC236}">
                <a16:creationId xmlns:a16="http://schemas.microsoft.com/office/drawing/2014/main" id="{DE859457-4B5B-4128-BF9A-E7F3B9C88688}"/>
              </a:ext>
            </a:extLst>
          </p:cNvPr>
          <p:cNvPicPr>
            <a:picLocks noChangeAspect="1"/>
          </p:cNvPicPr>
          <p:nvPr/>
        </p:nvPicPr>
        <p:blipFill>
          <a:blip r:embed="rId2"/>
          <a:stretch>
            <a:fillRect/>
          </a:stretch>
        </p:blipFill>
        <p:spPr>
          <a:xfrm>
            <a:off x="263352" y="1628800"/>
            <a:ext cx="8108328" cy="3857228"/>
          </a:xfrm>
          <a:prstGeom prst="rect">
            <a:avLst/>
          </a:prstGeom>
        </p:spPr>
      </p:pic>
      <p:sp>
        <p:nvSpPr>
          <p:cNvPr id="6" name="직사각형 5">
            <a:extLst>
              <a:ext uri="{FF2B5EF4-FFF2-40B4-BE49-F238E27FC236}">
                <a16:creationId xmlns:a16="http://schemas.microsoft.com/office/drawing/2014/main" id="{4A95679E-DD4B-4464-8226-124FC19E1E88}"/>
              </a:ext>
            </a:extLst>
          </p:cNvPr>
          <p:cNvSpPr/>
          <p:nvPr/>
        </p:nvSpPr>
        <p:spPr>
          <a:xfrm>
            <a:off x="4041316" y="263691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B4C912D9-6D33-4D4C-85CB-FE54C855AC80}"/>
              </a:ext>
            </a:extLst>
          </p:cNvPr>
          <p:cNvSpPr/>
          <p:nvPr/>
        </p:nvSpPr>
        <p:spPr>
          <a:xfrm>
            <a:off x="6773166" y="450912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8" name="표 7">
            <a:extLst>
              <a:ext uri="{FF2B5EF4-FFF2-40B4-BE49-F238E27FC236}">
                <a16:creationId xmlns:a16="http://schemas.microsoft.com/office/drawing/2014/main" id="{428018F1-2087-4723-ADB0-E7A06437A642}"/>
              </a:ext>
            </a:extLst>
          </p:cNvPr>
          <p:cNvGraphicFramePr>
            <a:graphicFrameLocks noGrp="1"/>
          </p:cNvGraphicFramePr>
          <p:nvPr>
            <p:extLst>
              <p:ext uri="{D42A27DB-BD31-4B8C-83A1-F6EECF244321}">
                <p14:modId xmlns:p14="http://schemas.microsoft.com/office/powerpoint/2010/main" val="2058997924"/>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COMMUNITY </a:t>
                      </a:r>
                      <a:r>
                        <a:rPr lang="ko-KR" altLang="en-US" sz="800" b="0" dirty="0">
                          <a:solidFill>
                            <a:schemeClr val="tx1"/>
                          </a:solidFill>
                          <a:latin typeface="+mn-ea"/>
                          <a:ea typeface="+mn-ea"/>
                          <a:sym typeface="맑은 고딕"/>
                        </a:rPr>
                        <a:t>탭의 서브 메뉴 중 자유게시판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회원의 접근이 가능하며 자유로운 이야기를 주로 하는 커뮤니티 형식의 게시판 형태</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자유게시판 위치</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게시판 등록 버튼</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Tree>
    <p:extLst>
      <p:ext uri="{BB962C8B-B14F-4D97-AF65-F5344CB8AC3E}">
        <p14:creationId xmlns:p14="http://schemas.microsoft.com/office/powerpoint/2010/main" val="61111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BCECFC8-8BC0-4F57-A6BA-74DEED75BEEF}"/>
              </a:ext>
            </a:extLst>
          </p:cNvPr>
          <p:cNvSpPr>
            <a:spLocks noGrp="1"/>
          </p:cNvSpPr>
          <p:nvPr>
            <p:ph type="body" sz="quarter" idx="10"/>
          </p:nvPr>
        </p:nvSpPr>
        <p:spPr/>
        <p:txBody>
          <a:bodyPr/>
          <a:lstStyle/>
          <a:p>
            <a:r>
              <a:rPr lang="ko-KR" altLang="en-US" dirty="0"/>
              <a:t>자유게시판 작성</a:t>
            </a:r>
          </a:p>
        </p:txBody>
      </p:sp>
      <p:sp>
        <p:nvSpPr>
          <p:cNvPr id="3" name="텍스트 개체 틀 2">
            <a:extLst>
              <a:ext uri="{FF2B5EF4-FFF2-40B4-BE49-F238E27FC236}">
                <a16:creationId xmlns:a16="http://schemas.microsoft.com/office/drawing/2014/main" id="{F89F2615-052A-4145-B19E-B0618FE7AFC7}"/>
              </a:ext>
            </a:extLst>
          </p:cNvPr>
          <p:cNvSpPr>
            <a:spLocks noGrp="1"/>
          </p:cNvSpPr>
          <p:nvPr>
            <p:ph type="body" sz="quarter" idx="11"/>
          </p:nvPr>
        </p:nvSpPr>
        <p:spPr/>
        <p:txBody>
          <a:bodyPr/>
          <a:lstStyle/>
          <a:p>
            <a:r>
              <a:rPr lang="en-US" altLang="ko-KR" dirty="0"/>
              <a:t>COMMUNITY</a:t>
            </a:r>
            <a:endParaRPr lang="ko-KR" altLang="en-US" dirty="0"/>
          </a:p>
        </p:txBody>
      </p:sp>
      <p:pic>
        <p:nvPicPr>
          <p:cNvPr id="4" name="그림 3">
            <a:extLst>
              <a:ext uri="{FF2B5EF4-FFF2-40B4-BE49-F238E27FC236}">
                <a16:creationId xmlns:a16="http://schemas.microsoft.com/office/drawing/2014/main" id="{1727C3D8-0940-4D54-8EFD-0613C186B961}"/>
              </a:ext>
            </a:extLst>
          </p:cNvPr>
          <p:cNvPicPr>
            <a:picLocks noChangeAspect="1"/>
          </p:cNvPicPr>
          <p:nvPr/>
        </p:nvPicPr>
        <p:blipFill>
          <a:blip r:embed="rId2"/>
          <a:stretch>
            <a:fillRect/>
          </a:stretch>
        </p:blipFill>
        <p:spPr>
          <a:xfrm>
            <a:off x="263352" y="980728"/>
            <a:ext cx="8063359" cy="5085184"/>
          </a:xfrm>
          <a:prstGeom prst="rect">
            <a:avLst/>
          </a:prstGeom>
        </p:spPr>
      </p:pic>
      <p:sp>
        <p:nvSpPr>
          <p:cNvPr id="5" name="직사각형 4">
            <a:extLst>
              <a:ext uri="{FF2B5EF4-FFF2-40B4-BE49-F238E27FC236}">
                <a16:creationId xmlns:a16="http://schemas.microsoft.com/office/drawing/2014/main" id="{0E6B5F5B-B931-42D7-A9CE-3A4DC9D25961}"/>
              </a:ext>
            </a:extLst>
          </p:cNvPr>
          <p:cNvSpPr/>
          <p:nvPr/>
        </p:nvSpPr>
        <p:spPr>
          <a:xfrm>
            <a:off x="2063552" y="463902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6" name="직사각형 5">
            <a:extLst>
              <a:ext uri="{FF2B5EF4-FFF2-40B4-BE49-F238E27FC236}">
                <a16:creationId xmlns:a16="http://schemas.microsoft.com/office/drawing/2014/main" id="{BDF1F736-D989-4DEF-88F5-3B707CB291FA}"/>
              </a:ext>
            </a:extLst>
          </p:cNvPr>
          <p:cNvSpPr/>
          <p:nvPr/>
        </p:nvSpPr>
        <p:spPr>
          <a:xfrm>
            <a:off x="6240016" y="551723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7" name="표 6">
            <a:extLst>
              <a:ext uri="{FF2B5EF4-FFF2-40B4-BE49-F238E27FC236}">
                <a16:creationId xmlns:a16="http://schemas.microsoft.com/office/drawing/2014/main" id="{7B23B052-776E-4B52-990B-3731957AC59F}"/>
              </a:ext>
            </a:extLst>
          </p:cNvPr>
          <p:cNvGraphicFramePr>
            <a:graphicFrameLocks noGrp="1"/>
          </p:cNvGraphicFramePr>
          <p:nvPr>
            <p:extLst>
              <p:ext uri="{D42A27DB-BD31-4B8C-83A1-F6EECF244321}">
                <p14:modId xmlns:p14="http://schemas.microsoft.com/office/powerpoint/2010/main" val="3624067172"/>
              </p:ext>
            </p:extLst>
          </p:nvPr>
        </p:nvGraphicFramePr>
        <p:xfrm>
          <a:off x="8688288" y="476672"/>
          <a:ext cx="3384376" cy="18292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자유게시판 게시글 입력 창</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자유게시판에는 사진을 첨부할 수 있지만</a:t>
                      </a:r>
                      <a:r>
                        <a:rPr lang="en-US" altLang="ko-KR" sz="850" b="0" dirty="0">
                          <a:latin typeface="+mn-ea"/>
                          <a:ea typeface="+mn-ea"/>
                        </a:rPr>
                        <a:t>, </a:t>
                      </a:r>
                      <a:r>
                        <a:rPr lang="ko-KR" altLang="en-US" sz="850" b="0" dirty="0">
                          <a:latin typeface="+mn-ea"/>
                          <a:ea typeface="+mn-ea"/>
                        </a:rPr>
                        <a:t>최대 </a:t>
                      </a:r>
                      <a:r>
                        <a:rPr lang="en-US" altLang="ko-KR" sz="850" b="0" dirty="0">
                          <a:latin typeface="+mn-ea"/>
                          <a:ea typeface="+mn-ea"/>
                        </a:rPr>
                        <a:t>1</a:t>
                      </a:r>
                      <a:r>
                        <a:rPr lang="ko-KR" altLang="en-US" sz="850" b="0" dirty="0">
                          <a:latin typeface="+mn-ea"/>
                          <a:ea typeface="+mn-ea"/>
                        </a:rPr>
                        <a:t>장만 가능 </a:t>
                      </a:r>
                      <a:r>
                        <a:rPr lang="en-US" altLang="ko-KR" sz="850" b="0" dirty="0">
                          <a:latin typeface="+mn-ea"/>
                          <a:ea typeface="+mn-ea"/>
                        </a:rPr>
                        <a:t>&gt;</a:t>
                      </a:r>
                      <a:r>
                        <a:rPr lang="ko-KR" altLang="en-US" sz="850" b="0" dirty="0">
                          <a:latin typeface="+mn-ea"/>
                          <a:ea typeface="+mn-ea"/>
                        </a:rPr>
                        <a:t> </a:t>
                      </a:r>
                      <a:r>
                        <a:rPr lang="en-US" altLang="ko-KR" sz="850" b="0" dirty="0">
                          <a:latin typeface="+mn-ea"/>
                          <a:ea typeface="+mn-ea"/>
                        </a:rPr>
                        <a:t>1</a:t>
                      </a:r>
                      <a:r>
                        <a:rPr lang="ko-KR" altLang="en-US" sz="850" b="0" dirty="0">
                          <a:latin typeface="+mn-ea"/>
                          <a:ea typeface="+mn-ea"/>
                        </a:rPr>
                        <a:t>장 이상 첨부했을 때 첨부 기능을 하지 못하도록 설정</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게시판 등록 버튼</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Tree>
    <p:extLst>
      <p:ext uri="{BB962C8B-B14F-4D97-AF65-F5344CB8AC3E}">
        <p14:creationId xmlns:p14="http://schemas.microsoft.com/office/powerpoint/2010/main" val="1398742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9C549B3-EF40-4562-9644-57B7BBE9B4B9}"/>
              </a:ext>
            </a:extLst>
          </p:cNvPr>
          <p:cNvSpPr>
            <a:spLocks noGrp="1"/>
          </p:cNvSpPr>
          <p:nvPr>
            <p:ph type="body" sz="quarter" idx="10"/>
          </p:nvPr>
        </p:nvSpPr>
        <p:spPr/>
        <p:txBody>
          <a:bodyPr/>
          <a:lstStyle/>
          <a:p>
            <a:r>
              <a:rPr lang="ko-KR" altLang="en-US" dirty="0"/>
              <a:t>채팅</a:t>
            </a:r>
          </a:p>
        </p:txBody>
      </p:sp>
      <p:sp>
        <p:nvSpPr>
          <p:cNvPr id="3" name="텍스트 개체 틀 2">
            <a:extLst>
              <a:ext uri="{FF2B5EF4-FFF2-40B4-BE49-F238E27FC236}">
                <a16:creationId xmlns:a16="http://schemas.microsoft.com/office/drawing/2014/main" id="{7490D36A-CE05-4D62-BAEF-B30F8B966D41}"/>
              </a:ext>
            </a:extLst>
          </p:cNvPr>
          <p:cNvSpPr>
            <a:spLocks noGrp="1"/>
          </p:cNvSpPr>
          <p:nvPr>
            <p:ph type="body" sz="quarter" idx="11"/>
          </p:nvPr>
        </p:nvSpPr>
        <p:spPr/>
        <p:txBody>
          <a:bodyPr/>
          <a:lstStyle/>
          <a:p>
            <a:endParaRPr lang="ko-KR" altLang="en-US"/>
          </a:p>
        </p:txBody>
      </p:sp>
      <p:pic>
        <p:nvPicPr>
          <p:cNvPr id="4" name="그림 3">
            <a:extLst>
              <a:ext uri="{FF2B5EF4-FFF2-40B4-BE49-F238E27FC236}">
                <a16:creationId xmlns:a16="http://schemas.microsoft.com/office/drawing/2014/main" id="{C531BC69-1C6F-4CB3-BDD5-E3BACB1CE275}"/>
              </a:ext>
            </a:extLst>
          </p:cNvPr>
          <p:cNvPicPr>
            <a:picLocks noChangeAspect="1"/>
          </p:cNvPicPr>
          <p:nvPr/>
        </p:nvPicPr>
        <p:blipFill rotWithShape="1">
          <a:blip r:embed="rId2"/>
          <a:srcRect l="870" t="2874" r="2098" b="2887"/>
          <a:stretch/>
        </p:blipFill>
        <p:spPr>
          <a:xfrm>
            <a:off x="407368" y="1988840"/>
            <a:ext cx="7805842" cy="4249355"/>
          </a:xfrm>
          <a:prstGeom prst="rect">
            <a:avLst/>
          </a:prstGeom>
        </p:spPr>
      </p:pic>
      <p:pic>
        <p:nvPicPr>
          <p:cNvPr id="5" name="그림 4">
            <a:extLst>
              <a:ext uri="{FF2B5EF4-FFF2-40B4-BE49-F238E27FC236}">
                <a16:creationId xmlns:a16="http://schemas.microsoft.com/office/drawing/2014/main" id="{5937BE40-C41E-43AB-983C-FCF33861FA86}"/>
              </a:ext>
            </a:extLst>
          </p:cNvPr>
          <p:cNvPicPr>
            <a:picLocks noChangeAspect="1"/>
          </p:cNvPicPr>
          <p:nvPr/>
        </p:nvPicPr>
        <p:blipFill>
          <a:blip r:embed="rId3"/>
          <a:stretch>
            <a:fillRect/>
          </a:stretch>
        </p:blipFill>
        <p:spPr>
          <a:xfrm>
            <a:off x="1127448" y="836712"/>
            <a:ext cx="995132" cy="1440160"/>
          </a:xfrm>
          <a:prstGeom prst="rect">
            <a:avLst/>
          </a:prstGeom>
        </p:spPr>
      </p:pic>
      <p:sp>
        <p:nvSpPr>
          <p:cNvPr id="6" name="직사각형 5">
            <a:extLst>
              <a:ext uri="{FF2B5EF4-FFF2-40B4-BE49-F238E27FC236}">
                <a16:creationId xmlns:a16="http://schemas.microsoft.com/office/drawing/2014/main" id="{AB170D9B-F9FB-4D13-97DE-B67B58D5B8B5}"/>
              </a:ext>
            </a:extLst>
          </p:cNvPr>
          <p:cNvSpPr/>
          <p:nvPr/>
        </p:nvSpPr>
        <p:spPr>
          <a:xfrm>
            <a:off x="1003976" y="1512999"/>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CA5D7B52-9FE2-4F74-AF66-369833A2E77C}"/>
              </a:ext>
            </a:extLst>
          </p:cNvPr>
          <p:cNvSpPr/>
          <p:nvPr/>
        </p:nvSpPr>
        <p:spPr>
          <a:xfrm>
            <a:off x="2558650" y="544522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8" name="표 7">
            <a:extLst>
              <a:ext uri="{FF2B5EF4-FFF2-40B4-BE49-F238E27FC236}">
                <a16:creationId xmlns:a16="http://schemas.microsoft.com/office/drawing/2014/main" id="{E3B07566-2BE5-4311-A44C-82830F4D4B85}"/>
              </a:ext>
            </a:extLst>
          </p:cNvPr>
          <p:cNvGraphicFramePr>
            <a:graphicFrameLocks noGrp="1"/>
          </p:cNvGraphicFramePr>
          <p:nvPr>
            <p:extLst>
              <p:ext uri="{D42A27DB-BD31-4B8C-83A1-F6EECF244321}">
                <p14:modId xmlns:p14="http://schemas.microsoft.com/office/powerpoint/2010/main" val="1486872998"/>
              </p:ext>
            </p:extLst>
          </p:nvPr>
        </p:nvGraphicFramePr>
        <p:xfrm>
          <a:off x="8688288" y="476672"/>
          <a:ext cx="3384376" cy="1691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채팅 기능 구현을 통해 사이트 이용자들이 실시간으로 대화를 </a:t>
                      </a:r>
                      <a:r>
                        <a:rPr lang="ko-KR" altLang="en-US" sz="800" b="0" dirty="0" err="1">
                          <a:solidFill>
                            <a:schemeClr val="tx1"/>
                          </a:solidFill>
                          <a:latin typeface="+mn-ea"/>
                          <a:ea typeface="+mn-ea"/>
                          <a:sym typeface="맑은 고딕"/>
                        </a:rPr>
                        <a:t>할수로</a:t>
                      </a:r>
                      <a:r>
                        <a:rPr lang="ko-KR" altLang="en-US" sz="800" b="0" dirty="0">
                          <a:solidFill>
                            <a:schemeClr val="tx1"/>
                          </a:solidFill>
                          <a:latin typeface="+mn-ea"/>
                          <a:ea typeface="+mn-ea"/>
                          <a:sym typeface="맑은 고딕"/>
                        </a:rPr>
                        <a:t> 있도록 유도</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r>
                        <a:rPr lang="ko-KR" altLang="en-US" sz="900" b="0" dirty="0">
                          <a:solidFill>
                            <a:schemeClr val="tx1"/>
                          </a:solidFill>
                          <a:latin typeface="+mn-ea"/>
                          <a:ea typeface="+mn-ea"/>
                          <a:sym typeface="맑은 고딕"/>
                        </a:rPr>
                        <a:t>로그인 시 생성되는 사용자 전용 서브 네비게이션 바를 통해 채팅 페이지에 접속 가능</a:t>
                      </a:r>
                      <a:endParaRPr lang="en-US" altLang="ko-KR" sz="900" b="0" dirty="0">
                        <a:solidFill>
                          <a:schemeClr val="tx1"/>
                        </a:solidFill>
                        <a:latin typeface="+mn-ea"/>
                        <a:ea typeface="+mn-ea"/>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채팅 입력 창</a:t>
                      </a:r>
                      <a:r>
                        <a:rPr kumimoji="1" lang="en-US" altLang="ko-KR" sz="850" dirty="0">
                          <a:solidFill>
                            <a:schemeClr val="tx1"/>
                          </a:solidFill>
                          <a:latin typeface="+mn-ea"/>
                        </a:rPr>
                        <a:t> / </a:t>
                      </a:r>
                      <a:r>
                        <a:rPr kumimoji="1" lang="ko-KR" altLang="en-US" sz="850" dirty="0">
                          <a:solidFill>
                            <a:schemeClr val="tx1"/>
                          </a:solidFill>
                          <a:latin typeface="+mn-ea"/>
                        </a:rPr>
                        <a:t>닉네임으로 소통 가능</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Tree>
    <p:extLst>
      <p:ext uri="{BB962C8B-B14F-4D97-AF65-F5344CB8AC3E}">
        <p14:creationId xmlns:p14="http://schemas.microsoft.com/office/powerpoint/2010/main" val="424716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C998DD69-E993-46EF-8952-672B9623A2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6989"/>
          <a:stretch/>
        </p:blipFill>
        <p:spPr>
          <a:xfrm>
            <a:off x="623390" y="1668610"/>
            <a:ext cx="7666815" cy="2873446"/>
          </a:xfrm>
          <a:prstGeom prst="rect">
            <a:avLst/>
          </a:prstGeom>
        </p:spPr>
      </p:pic>
      <p:sp>
        <p:nvSpPr>
          <p:cNvPr id="2" name="텍스트 개체 틀 1">
            <a:extLst>
              <a:ext uri="{FF2B5EF4-FFF2-40B4-BE49-F238E27FC236}">
                <a16:creationId xmlns:a16="http://schemas.microsoft.com/office/drawing/2014/main" id="{3A85E70D-F8C5-4FF1-B174-CB796BC376A2}"/>
              </a:ext>
            </a:extLst>
          </p:cNvPr>
          <p:cNvSpPr>
            <a:spLocks noGrp="1"/>
          </p:cNvSpPr>
          <p:nvPr>
            <p:ph type="body" sz="quarter" idx="10"/>
          </p:nvPr>
        </p:nvSpPr>
        <p:spPr/>
        <p:txBody>
          <a:bodyPr/>
          <a:lstStyle/>
          <a:p>
            <a:r>
              <a:rPr lang="ko-KR" altLang="en-US" dirty="0"/>
              <a:t>공지사항</a:t>
            </a:r>
          </a:p>
        </p:txBody>
      </p:sp>
      <p:sp>
        <p:nvSpPr>
          <p:cNvPr id="3" name="텍스트 개체 틀 2">
            <a:extLst>
              <a:ext uri="{FF2B5EF4-FFF2-40B4-BE49-F238E27FC236}">
                <a16:creationId xmlns:a16="http://schemas.microsoft.com/office/drawing/2014/main" id="{C280476A-0935-45F4-A46C-BF567760105B}"/>
              </a:ext>
            </a:extLst>
          </p:cNvPr>
          <p:cNvSpPr>
            <a:spLocks noGrp="1"/>
          </p:cNvSpPr>
          <p:nvPr>
            <p:ph type="body" sz="quarter" idx="11"/>
          </p:nvPr>
        </p:nvSpPr>
        <p:spPr/>
        <p:txBody>
          <a:bodyPr/>
          <a:lstStyle/>
          <a:p>
            <a:r>
              <a:rPr lang="en-US" altLang="ko-KR" dirty="0"/>
              <a:t>NOTICE</a:t>
            </a:r>
            <a:endParaRPr lang="ko-KR" altLang="en-US" dirty="0"/>
          </a:p>
        </p:txBody>
      </p:sp>
      <p:sp>
        <p:nvSpPr>
          <p:cNvPr id="6" name="직사각형 5">
            <a:extLst>
              <a:ext uri="{FF2B5EF4-FFF2-40B4-BE49-F238E27FC236}">
                <a16:creationId xmlns:a16="http://schemas.microsoft.com/office/drawing/2014/main" id="{5E6E286A-632B-471C-932F-C6026FD53797}"/>
              </a:ext>
            </a:extLst>
          </p:cNvPr>
          <p:cNvSpPr/>
          <p:nvPr/>
        </p:nvSpPr>
        <p:spPr>
          <a:xfrm>
            <a:off x="376448" y="230181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B45512ED-DB73-4F13-BB83-28EC74613E65}"/>
              </a:ext>
            </a:extLst>
          </p:cNvPr>
          <p:cNvSpPr/>
          <p:nvPr/>
        </p:nvSpPr>
        <p:spPr>
          <a:xfrm>
            <a:off x="376449" y="329909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9" name="직사각형 8">
            <a:extLst>
              <a:ext uri="{FF2B5EF4-FFF2-40B4-BE49-F238E27FC236}">
                <a16:creationId xmlns:a16="http://schemas.microsoft.com/office/drawing/2014/main" id="{6AEFE929-39C7-4AD0-A52B-30A254F280CB}"/>
              </a:ext>
            </a:extLst>
          </p:cNvPr>
          <p:cNvSpPr/>
          <p:nvPr/>
        </p:nvSpPr>
        <p:spPr>
          <a:xfrm>
            <a:off x="6649695" y="414908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graphicFrame>
        <p:nvGraphicFramePr>
          <p:cNvPr id="10" name="표 9">
            <a:extLst>
              <a:ext uri="{FF2B5EF4-FFF2-40B4-BE49-F238E27FC236}">
                <a16:creationId xmlns:a16="http://schemas.microsoft.com/office/drawing/2014/main" id="{4CDB908F-638E-48BC-9469-9A54330E8AFB}"/>
              </a:ext>
            </a:extLst>
          </p:cNvPr>
          <p:cNvGraphicFramePr>
            <a:graphicFrameLocks noGrp="1"/>
          </p:cNvGraphicFramePr>
          <p:nvPr>
            <p:extLst>
              <p:ext uri="{D42A27DB-BD31-4B8C-83A1-F6EECF244321}">
                <p14:modId xmlns:p14="http://schemas.microsoft.com/office/powerpoint/2010/main" val="1083973830"/>
              </p:ext>
            </p:extLst>
          </p:nvPr>
        </p:nvGraphicFramePr>
        <p:xfrm>
          <a:off x="8688288" y="476672"/>
          <a:ext cx="3384376" cy="267260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사이트 전체 네비게이션</a:t>
                      </a:r>
                      <a:r>
                        <a:rPr lang="en-US" altLang="ko-KR" sz="800" b="0" dirty="0">
                          <a:solidFill>
                            <a:schemeClr val="tx1"/>
                          </a:solidFill>
                          <a:latin typeface="+mn-ea"/>
                          <a:ea typeface="+mn-ea"/>
                          <a:sym typeface="맑은 고딕"/>
                        </a:rPr>
                        <a:t>(Header)</a:t>
                      </a:r>
                      <a:r>
                        <a:rPr lang="ko-KR" altLang="en-US" sz="800" b="0" dirty="0">
                          <a:solidFill>
                            <a:schemeClr val="tx1"/>
                          </a:solidFill>
                          <a:latin typeface="+mn-ea"/>
                          <a:ea typeface="+mn-ea"/>
                          <a:sym typeface="맑은 고딕"/>
                        </a:rPr>
                        <a:t>의 </a:t>
                      </a:r>
                      <a:r>
                        <a:rPr lang="en-US" altLang="ko-KR" sz="800" b="0" dirty="0">
                          <a:solidFill>
                            <a:schemeClr val="tx1"/>
                          </a:solidFill>
                          <a:latin typeface="+mn-ea"/>
                          <a:ea typeface="+mn-ea"/>
                          <a:sym typeface="맑은 고딕"/>
                        </a:rPr>
                        <a:t>NOTICE </a:t>
                      </a:r>
                      <a:r>
                        <a:rPr lang="ko-KR" altLang="en-US" sz="800" b="0" dirty="0">
                          <a:solidFill>
                            <a:schemeClr val="tx1"/>
                          </a:solidFill>
                          <a:latin typeface="+mn-ea"/>
                          <a:ea typeface="+mn-ea"/>
                          <a:sym typeface="맑은 고딕"/>
                        </a:rPr>
                        <a:t>탭은 공지사항과 </a:t>
                      </a:r>
                      <a:r>
                        <a:rPr lang="en-US" altLang="ko-KR" sz="800" b="0" dirty="0">
                          <a:solidFill>
                            <a:schemeClr val="tx1"/>
                          </a:solidFill>
                          <a:latin typeface="+mn-ea"/>
                          <a:ea typeface="+mn-ea"/>
                          <a:sym typeface="맑은 고딕"/>
                        </a:rPr>
                        <a:t>1:1</a:t>
                      </a:r>
                      <a:r>
                        <a:rPr lang="ko-KR" altLang="en-US" sz="800" b="0" dirty="0">
                          <a:solidFill>
                            <a:schemeClr val="tx1"/>
                          </a:solidFill>
                          <a:latin typeface="+mn-ea"/>
                          <a:ea typeface="+mn-ea"/>
                          <a:sym typeface="맑은 고딕"/>
                        </a:rPr>
                        <a:t>문의 탭으로 나뉨</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사이트 이용자들에게 공지 및 문의사항을 받는 곳이며 게시판 형식으로 제작</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NOTICE</a:t>
                      </a:r>
                      <a:r>
                        <a:rPr lang="ko-KR" altLang="en-US" sz="850" b="0" dirty="0">
                          <a:latin typeface="+mn-ea"/>
                          <a:ea typeface="+mn-ea"/>
                        </a:rPr>
                        <a:t> 탭의 </a:t>
                      </a:r>
                      <a:r>
                        <a:rPr lang="ko-KR" altLang="en-US" sz="850" b="0" dirty="0" err="1">
                          <a:latin typeface="+mn-ea"/>
                          <a:ea typeface="+mn-ea"/>
                        </a:rPr>
                        <a:t>서브메뉴인</a:t>
                      </a:r>
                      <a:r>
                        <a:rPr lang="ko-KR" altLang="en-US" sz="850" b="0" dirty="0">
                          <a:latin typeface="+mn-ea"/>
                          <a:ea typeface="+mn-ea"/>
                        </a:rPr>
                        <a:t> 공지사항과 </a:t>
                      </a:r>
                      <a:r>
                        <a:rPr lang="en-US" altLang="ko-KR" sz="850" b="0" dirty="0">
                          <a:latin typeface="+mn-ea"/>
                          <a:ea typeface="+mn-ea"/>
                        </a:rPr>
                        <a:t>1:1</a:t>
                      </a:r>
                      <a:r>
                        <a:rPr lang="ko-KR" altLang="en-US" sz="850" b="0" dirty="0">
                          <a:latin typeface="+mn-ea"/>
                          <a:ea typeface="+mn-ea"/>
                        </a:rPr>
                        <a:t>문의</a:t>
                      </a:r>
                      <a:endParaRPr lang="en-US" altLang="ko-KR" sz="850" b="0" dirty="0">
                        <a:latin typeface="+mn-ea"/>
                        <a:ea typeface="+mn-ea"/>
                      </a:endParaRPr>
                    </a:p>
                    <a:p>
                      <a:pPr algn="just" latinLnBrk="1">
                        <a:lnSpc>
                          <a:spcPct val="120000"/>
                        </a:lnSpc>
                      </a:pPr>
                      <a:r>
                        <a:rPr lang="en-US" altLang="ko-KR" sz="850" b="0" dirty="0">
                          <a:latin typeface="+mn-ea"/>
                          <a:ea typeface="+mn-ea"/>
                        </a:rPr>
                        <a:t>Toggle</a:t>
                      </a:r>
                      <a:r>
                        <a:rPr lang="ko-KR" altLang="en-US" sz="850" b="0" dirty="0">
                          <a:latin typeface="+mn-ea"/>
                          <a:ea typeface="+mn-ea"/>
                        </a:rPr>
                        <a:t>형식으로 구성되었으며 해당 파트 클릭 시 폰트  </a:t>
                      </a:r>
                      <a:r>
                        <a:rPr lang="en-US" altLang="ko-KR" sz="850" b="0" dirty="0">
                          <a:latin typeface="+mn-ea"/>
                          <a:ea typeface="+mn-ea"/>
                        </a:rPr>
                        <a:t>Bold </a:t>
                      </a:r>
                      <a:r>
                        <a:rPr lang="ko-KR" altLang="en-US" sz="850" b="0" dirty="0">
                          <a:latin typeface="+mn-ea"/>
                          <a:ea typeface="+mn-ea"/>
                        </a:rPr>
                        <a:t>처리</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사이트 이용 문의 및 전체 규정</a:t>
                      </a:r>
                      <a:r>
                        <a:rPr kumimoji="1" lang="en-US" altLang="ko-KR" sz="850" dirty="0">
                          <a:solidFill>
                            <a:schemeClr val="tx1"/>
                          </a:solidFill>
                          <a:latin typeface="+mn-ea"/>
                        </a:rPr>
                        <a:t>, </a:t>
                      </a:r>
                      <a:r>
                        <a:rPr kumimoji="1" lang="ko-KR" altLang="en-US" sz="850" dirty="0">
                          <a:solidFill>
                            <a:schemeClr val="tx1"/>
                          </a:solidFill>
                          <a:latin typeface="+mn-ea"/>
                        </a:rPr>
                        <a:t>이 달의 작품 선정 결과를 게시하는 목적의 게시판</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게시글 제목 클릭 시 게시글 상세 페이지로 이동</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공지사항 게시판의 경우 관리자만이 작성 권한을 가지므로</a:t>
                      </a:r>
                      <a:r>
                        <a:rPr lang="en-US" altLang="ko-KR" sz="850" b="0" dirty="0">
                          <a:latin typeface="+mn-ea"/>
                          <a:ea typeface="+mn-ea"/>
                        </a:rPr>
                        <a:t>, </a:t>
                      </a:r>
                      <a:r>
                        <a:rPr lang="ko-KR" altLang="en-US" sz="850" b="0" dirty="0">
                          <a:latin typeface="+mn-ea"/>
                          <a:ea typeface="+mn-ea"/>
                        </a:rPr>
                        <a:t>관리자가 아닌 아이디로 로그인 시 </a:t>
                      </a:r>
                      <a:r>
                        <a:rPr lang="en-US" altLang="ko-KR" sz="850" b="0" dirty="0" err="1">
                          <a:latin typeface="+mn-ea"/>
                          <a:ea typeface="+mn-ea"/>
                        </a:rPr>
                        <a:t>display:none</a:t>
                      </a:r>
                      <a:r>
                        <a:rPr lang="ko-KR" altLang="en-US" sz="850" b="0" dirty="0">
                          <a:latin typeface="+mn-ea"/>
                          <a:ea typeface="+mn-ea"/>
                        </a:rPr>
                        <a:t> 처리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Tree>
    <p:extLst>
      <p:ext uri="{BB962C8B-B14F-4D97-AF65-F5344CB8AC3E}">
        <p14:creationId xmlns:p14="http://schemas.microsoft.com/office/powerpoint/2010/main" val="2595434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2421F91-1B6A-4C9D-B3ED-8511147F90A2}"/>
              </a:ext>
            </a:extLst>
          </p:cNvPr>
          <p:cNvSpPr>
            <a:spLocks noGrp="1"/>
          </p:cNvSpPr>
          <p:nvPr>
            <p:ph type="body" sz="quarter" idx="10"/>
          </p:nvPr>
        </p:nvSpPr>
        <p:spPr/>
        <p:txBody>
          <a:bodyPr/>
          <a:lstStyle/>
          <a:p>
            <a:r>
              <a:rPr lang="ko-KR" altLang="en-US" dirty="0"/>
              <a:t>공지사항 게시글 등록</a:t>
            </a:r>
          </a:p>
        </p:txBody>
      </p:sp>
      <p:sp>
        <p:nvSpPr>
          <p:cNvPr id="3" name="텍스트 개체 틀 2">
            <a:extLst>
              <a:ext uri="{FF2B5EF4-FFF2-40B4-BE49-F238E27FC236}">
                <a16:creationId xmlns:a16="http://schemas.microsoft.com/office/drawing/2014/main" id="{0714ADE0-B262-4441-A87D-73C5C178AF3A}"/>
              </a:ext>
            </a:extLst>
          </p:cNvPr>
          <p:cNvSpPr>
            <a:spLocks noGrp="1"/>
          </p:cNvSpPr>
          <p:nvPr>
            <p:ph type="body" sz="quarter" idx="11"/>
          </p:nvPr>
        </p:nvSpPr>
        <p:spPr/>
        <p:txBody>
          <a:bodyPr/>
          <a:lstStyle/>
          <a:p>
            <a:r>
              <a:rPr lang="en-US" altLang="ko-KR" dirty="0"/>
              <a:t>NOTICE</a:t>
            </a:r>
            <a:endParaRPr lang="ko-KR" altLang="en-US" dirty="0"/>
          </a:p>
        </p:txBody>
      </p:sp>
      <p:pic>
        <p:nvPicPr>
          <p:cNvPr id="4" name="그림 3">
            <a:extLst>
              <a:ext uri="{FF2B5EF4-FFF2-40B4-BE49-F238E27FC236}">
                <a16:creationId xmlns:a16="http://schemas.microsoft.com/office/drawing/2014/main" id="{62F8CA63-286B-491D-A0DC-E353520268BD}"/>
              </a:ext>
            </a:extLst>
          </p:cNvPr>
          <p:cNvPicPr>
            <a:picLocks noChangeAspect="1"/>
          </p:cNvPicPr>
          <p:nvPr/>
        </p:nvPicPr>
        <p:blipFill>
          <a:blip r:embed="rId2"/>
          <a:stretch>
            <a:fillRect/>
          </a:stretch>
        </p:blipFill>
        <p:spPr>
          <a:xfrm>
            <a:off x="307902" y="670384"/>
            <a:ext cx="7713771" cy="5517232"/>
          </a:xfrm>
          <a:prstGeom prst="rect">
            <a:avLst/>
          </a:prstGeom>
        </p:spPr>
      </p:pic>
    </p:spTree>
    <p:extLst>
      <p:ext uri="{BB962C8B-B14F-4D97-AF65-F5344CB8AC3E}">
        <p14:creationId xmlns:p14="http://schemas.microsoft.com/office/powerpoint/2010/main" val="278074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E464E34-3B11-4A0E-BF6F-FBC0A051050F}"/>
              </a:ext>
            </a:extLst>
          </p:cNvPr>
          <p:cNvSpPr>
            <a:spLocks noGrp="1"/>
          </p:cNvSpPr>
          <p:nvPr>
            <p:ph type="body" sz="quarter" idx="10"/>
          </p:nvPr>
        </p:nvSpPr>
        <p:spPr/>
        <p:txBody>
          <a:bodyPr/>
          <a:lstStyle/>
          <a:p>
            <a:r>
              <a:rPr lang="en-US" altLang="ko-KR" dirty="0"/>
              <a:t>1:1</a:t>
            </a:r>
            <a:r>
              <a:rPr lang="ko-KR" altLang="en-US" dirty="0"/>
              <a:t>문의</a:t>
            </a:r>
          </a:p>
        </p:txBody>
      </p:sp>
      <p:sp>
        <p:nvSpPr>
          <p:cNvPr id="3" name="텍스트 개체 틀 2">
            <a:extLst>
              <a:ext uri="{FF2B5EF4-FFF2-40B4-BE49-F238E27FC236}">
                <a16:creationId xmlns:a16="http://schemas.microsoft.com/office/drawing/2014/main" id="{6AD881C3-4569-428E-AEE8-36194109920D}"/>
              </a:ext>
            </a:extLst>
          </p:cNvPr>
          <p:cNvSpPr>
            <a:spLocks noGrp="1"/>
          </p:cNvSpPr>
          <p:nvPr>
            <p:ph type="body" sz="quarter" idx="11"/>
          </p:nvPr>
        </p:nvSpPr>
        <p:spPr/>
        <p:txBody>
          <a:bodyPr/>
          <a:lstStyle/>
          <a:p>
            <a:r>
              <a:rPr lang="en-US" altLang="ko-KR" dirty="0"/>
              <a:t>NOTICE</a:t>
            </a:r>
            <a:endParaRPr lang="ko-KR" altLang="en-US" dirty="0"/>
          </a:p>
        </p:txBody>
      </p:sp>
      <p:pic>
        <p:nvPicPr>
          <p:cNvPr id="5" name="그림 4">
            <a:extLst>
              <a:ext uri="{FF2B5EF4-FFF2-40B4-BE49-F238E27FC236}">
                <a16:creationId xmlns:a16="http://schemas.microsoft.com/office/drawing/2014/main" id="{6941F125-1F88-4726-B024-212446C4E5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3750"/>
          <a:stretch/>
        </p:blipFill>
        <p:spPr>
          <a:xfrm>
            <a:off x="335360" y="980728"/>
            <a:ext cx="8064896" cy="5011805"/>
          </a:xfrm>
          <a:prstGeom prst="rect">
            <a:avLst/>
          </a:prstGeom>
        </p:spPr>
      </p:pic>
      <p:sp>
        <p:nvSpPr>
          <p:cNvPr id="6" name="직사각형 5">
            <a:extLst>
              <a:ext uri="{FF2B5EF4-FFF2-40B4-BE49-F238E27FC236}">
                <a16:creationId xmlns:a16="http://schemas.microsoft.com/office/drawing/2014/main" id="{1EB636EE-D49F-4F53-8404-9773C7D24177}"/>
              </a:ext>
            </a:extLst>
          </p:cNvPr>
          <p:cNvSpPr/>
          <p:nvPr/>
        </p:nvSpPr>
        <p:spPr>
          <a:xfrm>
            <a:off x="129506" y="213285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7" name="직사각형 6">
            <a:extLst>
              <a:ext uri="{FF2B5EF4-FFF2-40B4-BE49-F238E27FC236}">
                <a16:creationId xmlns:a16="http://schemas.microsoft.com/office/drawing/2014/main" id="{F1E0ADBF-0A99-4B0C-9CBA-52E2C1BDCE26}"/>
              </a:ext>
            </a:extLst>
          </p:cNvPr>
          <p:cNvSpPr/>
          <p:nvPr/>
        </p:nvSpPr>
        <p:spPr>
          <a:xfrm>
            <a:off x="6816080" y="522920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graphicFrame>
        <p:nvGraphicFramePr>
          <p:cNvPr id="9" name="표 8">
            <a:extLst>
              <a:ext uri="{FF2B5EF4-FFF2-40B4-BE49-F238E27FC236}">
                <a16:creationId xmlns:a16="http://schemas.microsoft.com/office/drawing/2014/main" id="{0D459F47-4004-4A9E-BB0C-BF522151C00F}"/>
              </a:ext>
            </a:extLst>
          </p:cNvPr>
          <p:cNvGraphicFramePr>
            <a:graphicFrameLocks noGrp="1"/>
          </p:cNvGraphicFramePr>
          <p:nvPr>
            <p:extLst>
              <p:ext uri="{D42A27DB-BD31-4B8C-83A1-F6EECF244321}">
                <p14:modId xmlns:p14="http://schemas.microsoft.com/office/powerpoint/2010/main" val="3169777153"/>
              </p:ext>
            </p:extLst>
          </p:nvPr>
        </p:nvGraphicFramePr>
        <p:xfrm>
          <a:off x="8688288" y="476672"/>
          <a:ext cx="3384376" cy="167378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1:1 </a:t>
                      </a:r>
                      <a:r>
                        <a:rPr lang="ko-KR" altLang="en-US" sz="800" b="0" dirty="0">
                          <a:solidFill>
                            <a:schemeClr val="tx1"/>
                          </a:solidFill>
                          <a:latin typeface="+mn-ea"/>
                          <a:ea typeface="+mn-ea"/>
                          <a:sym typeface="맑은 고딕"/>
                        </a:rPr>
                        <a:t>문의 페이지</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 신고</a:t>
                      </a:r>
                      <a:r>
                        <a:rPr lang="en-US" altLang="ko-KR" sz="800" b="0" dirty="0">
                          <a:solidFill>
                            <a:schemeClr val="tx1"/>
                          </a:solidFill>
                          <a:latin typeface="+mn-ea"/>
                          <a:ea typeface="+mn-ea"/>
                          <a:sym typeface="맑은 고딕"/>
                        </a:rPr>
                        <a:t> / </a:t>
                      </a:r>
                      <a:r>
                        <a:rPr lang="ko-KR" altLang="en-US" sz="800" b="0" dirty="0">
                          <a:solidFill>
                            <a:schemeClr val="tx1"/>
                          </a:solidFill>
                          <a:latin typeface="+mn-ea"/>
                          <a:ea typeface="+mn-ea"/>
                          <a:sym typeface="맑은 고딕"/>
                        </a:rPr>
                        <a:t>배송 문의 </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환불 문의 </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사이트 이용 문의 탭으로 나누어 사이트 이용자들이 질문을 할 수 있는 공간</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1:1</a:t>
                      </a:r>
                      <a:r>
                        <a:rPr lang="ko-KR" altLang="en-US" sz="850" b="0" dirty="0">
                          <a:latin typeface="+mn-ea"/>
                          <a:ea typeface="+mn-ea"/>
                        </a:rPr>
                        <a:t> 문의를 통해 게시글을 등록 </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카테고리에 맞게 자신이 문의하고자 하는 내용을 등록할 수 있는 버튼</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Tree>
    <p:extLst>
      <p:ext uri="{BB962C8B-B14F-4D97-AF65-F5344CB8AC3E}">
        <p14:creationId xmlns:p14="http://schemas.microsoft.com/office/powerpoint/2010/main" val="3038352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1D5DAFA-2580-4729-95DC-119BAB6C4E32}"/>
              </a:ext>
            </a:extLst>
          </p:cNvPr>
          <p:cNvSpPr>
            <a:spLocks noGrp="1"/>
          </p:cNvSpPr>
          <p:nvPr>
            <p:ph type="body" sz="quarter" idx="10"/>
          </p:nvPr>
        </p:nvSpPr>
        <p:spPr/>
        <p:txBody>
          <a:bodyPr/>
          <a:lstStyle/>
          <a:p>
            <a:endParaRPr lang="ko-KR" altLang="en-US"/>
          </a:p>
        </p:txBody>
      </p:sp>
      <p:sp>
        <p:nvSpPr>
          <p:cNvPr id="3" name="텍스트 개체 틀 2">
            <a:extLst>
              <a:ext uri="{FF2B5EF4-FFF2-40B4-BE49-F238E27FC236}">
                <a16:creationId xmlns:a16="http://schemas.microsoft.com/office/drawing/2014/main" id="{5B4E53B4-988E-46C8-A189-8D593FB896BF}"/>
              </a:ext>
            </a:extLst>
          </p:cNvPr>
          <p:cNvSpPr>
            <a:spLocks noGrp="1"/>
          </p:cNvSpPr>
          <p:nvPr>
            <p:ph type="body" sz="quarter" idx="11"/>
          </p:nvPr>
        </p:nvSpPr>
        <p:spPr/>
        <p:txBody>
          <a:bodyPr/>
          <a:lstStyle/>
          <a:p>
            <a:endParaRPr lang="ko-KR" altLang="en-US"/>
          </a:p>
        </p:txBody>
      </p:sp>
      <p:pic>
        <p:nvPicPr>
          <p:cNvPr id="4" name="그림 3">
            <a:extLst>
              <a:ext uri="{FF2B5EF4-FFF2-40B4-BE49-F238E27FC236}">
                <a16:creationId xmlns:a16="http://schemas.microsoft.com/office/drawing/2014/main" id="{867CFC28-2648-4C10-BE59-C7210078D2A5}"/>
              </a:ext>
            </a:extLst>
          </p:cNvPr>
          <p:cNvPicPr>
            <a:picLocks noChangeAspect="1"/>
          </p:cNvPicPr>
          <p:nvPr/>
        </p:nvPicPr>
        <p:blipFill>
          <a:blip r:embed="rId2"/>
          <a:stretch>
            <a:fillRect/>
          </a:stretch>
        </p:blipFill>
        <p:spPr>
          <a:xfrm>
            <a:off x="623392" y="706388"/>
            <a:ext cx="7533405" cy="5445224"/>
          </a:xfrm>
          <a:prstGeom prst="rect">
            <a:avLst/>
          </a:prstGeom>
        </p:spPr>
      </p:pic>
      <p:sp>
        <p:nvSpPr>
          <p:cNvPr id="5" name="직사각형 4">
            <a:extLst>
              <a:ext uri="{FF2B5EF4-FFF2-40B4-BE49-F238E27FC236}">
                <a16:creationId xmlns:a16="http://schemas.microsoft.com/office/drawing/2014/main" id="{08DEE5B7-8158-410B-AB7A-F882229811E9}"/>
              </a:ext>
            </a:extLst>
          </p:cNvPr>
          <p:cNvSpPr/>
          <p:nvPr/>
        </p:nvSpPr>
        <p:spPr>
          <a:xfrm>
            <a:off x="7032104" y="126876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graphicFrame>
        <p:nvGraphicFramePr>
          <p:cNvPr id="8" name="표 7">
            <a:extLst>
              <a:ext uri="{FF2B5EF4-FFF2-40B4-BE49-F238E27FC236}">
                <a16:creationId xmlns:a16="http://schemas.microsoft.com/office/drawing/2014/main" id="{954859F4-5EE7-47AE-905E-5B1F923E7A39}"/>
              </a:ext>
            </a:extLst>
          </p:cNvPr>
          <p:cNvGraphicFramePr>
            <a:graphicFrameLocks noGrp="1"/>
          </p:cNvGraphicFramePr>
          <p:nvPr>
            <p:extLst>
              <p:ext uri="{D42A27DB-BD31-4B8C-83A1-F6EECF244321}">
                <p14:modId xmlns:p14="http://schemas.microsoft.com/office/powerpoint/2010/main" val="561979576"/>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카테고리에 맞게 사용자들이 </a:t>
                      </a:r>
                      <a:r>
                        <a:rPr lang="en-US" altLang="ko-KR" sz="800" b="0" dirty="0">
                          <a:solidFill>
                            <a:schemeClr val="tx1"/>
                          </a:solidFill>
                          <a:latin typeface="+mn-ea"/>
                          <a:ea typeface="+mn-ea"/>
                          <a:sym typeface="맑은 고딕"/>
                        </a:rPr>
                        <a:t>1:1 </a:t>
                      </a:r>
                      <a:r>
                        <a:rPr lang="ko-KR" altLang="en-US" sz="800" b="0" dirty="0">
                          <a:solidFill>
                            <a:schemeClr val="tx1"/>
                          </a:solidFill>
                          <a:latin typeface="+mn-ea"/>
                          <a:ea typeface="+mn-ea"/>
                          <a:sym typeface="맑은 고딕"/>
                        </a:rPr>
                        <a:t>문의를 남길수 있는 페이지</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자신이 원하는 질문을 카테고리에 맞게 등록하는 형식</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Tree>
    <p:extLst>
      <p:ext uri="{BB962C8B-B14F-4D97-AF65-F5344CB8AC3E}">
        <p14:creationId xmlns:p14="http://schemas.microsoft.com/office/powerpoint/2010/main" val="101729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AEBEB0-D3F1-4A4B-B681-7D383E8E6087}"/>
              </a:ext>
            </a:extLst>
          </p:cNvPr>
          <p:cNvSpPr txBox="1"/>
          <p:nvPr/>
        </p:nvSpPr>
        <p:spPr>
          <a:xfrm>
            <a:off x="479376" y="332656"/>
            <a:ext cx="5472608" cy="646331"/>
          </a:xfrm>
          <a:prstGeom prst="rect">
            <a:avLst/>
          </a:prstGeom>
          <a:noFill/>
        </p:spPr>
        <p:txBody>
          <a:bodyPr wrap="square" rtlCol="0">
            <a:spAutoFit/>
          </a:bodyPr>
          <a:lstStyle/>
          <a:p>
            <a:r>
              <a:rPr lang="en-US" altLang="ko-KR" sz="3600" dirty="0"/>
              <a:t>REMEMBER </a:t>
            </a:r>
            <a:r>
              <a:rPr lang="en-US" altLang="ko-KR" sz="3600" b="1" dirty="0">
                <a:solidFill>
                  <a:srgbClr val="FF0000"/>
                </a:solidFill>
              </a:rPr>
              <a:t>ART</a:t>
            </a:r>
            <a:endParaRPr lang="ko-KR" altLang="en-US" sz="3600" b="1" dirty="0">
              <a:solidFill>
                <a:srgbClr val="FF0000"/>
              </a:solidFill>
            </a:endParaRPr>
          </a:p>
        </p:txBody>
      </p:sp>
      <p:pic>
        <p:nvPicPr>
          <p:cNvPr id="8" name="그림 7">
            <a:extLst>
              <a:ext uri="{FF2B5EF4-FFF2-40B4-BE49-F238E27FC236}">
                <a16:creationId xmlns:a16="http://schemas.microsoft.com/office/drawing/2014/main" id="{9F196356-FC47-476E-91CE-A26DCE83D977}"/>
              </a:ext>
            </a:extLst>
          </p:cNvPr>
          <p:cNvPicPr>
            <a:picLocks noChangeAspect="1"/>
          </p:cNvPicPr>
          <p:nvPr/>
        </p:nvPicPr>
        <p:blipFill>
          <a:blip r:embed="rId2"/>
          <a:stretch>
            <a:fillRect/>
          </a:stretch>
        </p:blipFill>
        <p:spPr>
          <a:xfrm>
            <a:off x="191345" y="1929653"/>
            <a:ext cx="5904656" cy="3723743"/>
          </a:xfrm>
          <a:prstGeom prst="rect">
            <a:avLst/>
          </a:prstGeom>
        </p:spPr>
      </p:pic>
      <p:grpSp>
        <p:nvGrpSpPr>
          <p:cNvPr id="10" name="그룹 9">
            <a:extLst>
              <a:ext uri="{FF2B5EF4-FFF2-40B4-BE49-F238E27FC236}">
                <a16:creationId xmlns:a16="http://schemas.microsoft.com/office/drawing/2014/main" id="{A13C9E5B-CDF8-436D-8654-6A74A7B6856D}"/>
              </a:ext>
            </a:extLst>
          </p:cNvPr>
          <p:cNvGrpSpPr/>
          <p:nvPr/>
        </p:nvGrpSpPr>
        <p:grpSpPr>
          <a:xfrm>
            <a:off x="6277509" y="2996951"/>
            <a:ext cx="5619010" cy="1981833"/>
            <a:chOff x="6277509" y="2778035"/>
            <a:chExt cx="5619010" cy="2200750"/>
          </a:xfrm>
        </p:grpSpPr>
        <p:grpSp>
          <p:nvGrpSpPr>
            <p:cNvPr id="6" name="그룹 5">
              <a:extLst>
                <a:ext uri="{FF2B5EF4-FFF2-40B4-BE49-F238E27FC236}">
                  <a16:creationId xmlns:a16="http://schemas.microsoft.com/office/drawing/2014/main" id="{E2793CDA-225B-4262-9A72-CE7F14254CE2}"/>
                </a:ext>
              </a:extLst>
            </p:cNvPr>
            <p:cNvGrpSpPr/>
            <p:nvPr/>
          </p:nvGrpSpPr>
          <p:grpSpPr>
            <a:xfrm>
              <a:off x="6277509" y="2778035"/>
              <a:ext cx="5619010" cy="2200750"/>
              <a:chOff x="2599350" y="1749897"/>
              <a:chExt cx="7857147" cy="2200750"/>
            </a:xfrm>
          </p:grpSpPr>
          <p:sp>
            <p:nvSpPr>
              <p:cNvPr id="3" name="TextBox 2">
                <a:extLst>
                  <a:ext uri="{FF2B5EF4-FFF2-40B4-BE49-F238E27FC236}">
                    <a16:creationId xmlns:a16="http://schemas.microsoft.com/office/drawing/2014/main" id="{6A16513A-C20C-461C-93F9-8788D724C88B}"/>
                  </a:ext>
                </a:extLst>
              </p:cNvPr>
              <p:cNvSpPr txBox="1"/>
              <p:nvPr/>
            </p:nvSpPr>
            <p:spPr>
              <a:xfrm>
                <a:off x="2599350" y="1749897"/>
                <a:ext cx="7848873" cy="646331"/>
              </a:xfrm>
              <a:prstGeom prst="rect">
                <a:avLst/>
              </a:prstGeom>
              <a:noFill/>
            </p:spPr>
            <p:txBody>
              <a:bodyPr wrap="square" rtlCol="0">
                <a:spAutoFit/>
              </a:bodyPr>
              <a:lstStyle/>
              <a:p>
                <a:r>
                  <a:rPr lang="ko-KR" altLang="en-US" dirty="0"/>
                  <a:t>예술 작가 작품의 소개와 </a:t>
                </a:r>
                <a:endParaRPr lang="en-US" altLang="ko-KR" dirty="0"/>
              </a:p>
              <a:p>
                <a:r>
                  <a:rPr lang="en-US" altLang="ko-KR" dirty="0"/>
                  <a:t>	</a:t>
                </a:r>
                <a:r>
                  <a:rPr lang="ko-KR" altLang="en-US" dirty="0"/>
                  <a:t>판매할 수 있는 웹 사이트 제작</a:t>
                </a:r>
              </a:p>
            </p:txBody>
          </p:sp>
          <p:sp>
            <p:nvSpPr>
              <p:cNvPr id="4" name="TextBox 3">
                <a:extLst>
                  <a:ext uri="{FF2B5EF4-FFF2-40B4-BE49-F238E27FC236}">
                    <a16:creationId xmlns:a16="http://schemas.microsoft.com/office/drawing/2014/main" id="{45C936D9-DD18-430C-B6A4-7E6236B4C606}"/>
                  </a:ext>
                </a:extLst>
              </p:cNvPr>
              <p:cNvSpPr txBox="1"/>
              <p:nvPr/>
            </p:nvSpPr>
            <p:spPr>
              <a:xfrm>
                <a:off x="2607625" y="3304316"/>
                <a:ext cx="7848872" cy="646331"/>
              </a:xfrm>
              <a:prstGeom prst="rect">
                <a:avLst/>
              </a:prstGeom>
              <a:noFill/>
            </p:spPr>
            <p:txBody>
              <a:bodyPr wrap="square" rtlCol="0">
                <a:spAutoFit/>
              </a:bodyPr>
              <a:lstStyle/>
              <a:p>
                <a:r>
                  <a:rPr lang="ko-KR" altLang="en-US" dirty="0"/>
                  <a:t>작가들에게 판매 기회를 주고 </a:t>
                </a:r>
                <a:endParaRPr lang="en-US" altLang="ko-KR" dirty="0"/>
              </a:p>
              <a:p>
                <a:r>
                  <a:rPr lang="ko-KR" altLang="en-US" dirty="0"/>
                  <a:t>소비자들이 예술 작품에 쉽게 접근할 수 있는 것</a:t>
                </a:r>
              </a:p>
            </p:txBody>
          </p:sp>
        </p:grpSp>
        <p:sp>
          <p:nvSpPr>
            <p:cNvPr id="9" name="TextBox 8">
              <a:extLst>
                <a:ext uri="{FF2B5EF4-FFF2-40B4-BE49-F238E27FC236}">
                  <a16:creationId xmlns:a16="http://schemas.microsoft.com/office/drawing/2014/main" id="{FAA549A9-85EB-4FAD-BF7C-8D9F938BDD1A}"/>
                </a:ext>
              </a:extLst>
            </p:cNvPr>
            <p:cNvSpPr txBox="1"/>
            <p:nvPr/>
          </p:nvSpPr>
          <p:spPr>
            <a:xfrm>
              <a:off x="6283427" y="3768099"/>
              <a:ext cx="1155079" cy="523220"/>
            </a:xfrm>
            <a:prstGeom prst="rect">
              <a:avLst/>
            </a:prstGeom>
            <a:noFill/>
          </p:spPr>
          <p:txBody>
            <a:bodyPr wrap="square" rtlCol="0">
              <a:spAutoFit/>
            </a:bodyPr>
            <a:lstStyle/>
            <a:p>
              <a:r>
                <a:rPr lang="ko-KR" altLang="en-US" sz="2800" b="1" dirty="0"/>
                <a:t>목표</a:t>
              </a:r>
            </a:p>
          </p:txBody>
        </p:sp>
      </p:grpSp>
      <p:sp>
        <p:nvSpPr>
          <p:cNvPr id="11" name="TextBox 10">
            <a:extLst>
              <a:ext uri="{FF2B5EF4-FFF2-40B4-BE49-F238E27FC236}">
                <a16:creationId xmlns:a16="http://schemas.microsoft.com/office/drawing/2014/main" id="{B3CD4B59-574E-46C4-94F4-F475C01D7CAC}"/>
              </a:ext>
            </a:extLst>
          </p:cNvPr>
          <p:cNvSpPr txBox="1"/>
          <p:nvPr/>
        </p:nvSpPr>
        <p:spPr>
          <a:xfrm>
            <a:off x="6277509" y="2436688"/>
            <a:ext cx="2338771" cy="523220"/>
          </a:xfrm>
          <a:prstGeom prst="rect">
            <a:avLst/>
          </a:prstGeom>
          <a:noFill/>
        </p:spPr>
        <p:txBody>
          <a:bodyPr wrap="square" rtlCol="0">
            <a:spAutoFit/>
          </a:bodyPr>
          <a:lstStyle/>
          <a:p>
            <a:r>
              <a:rPr lang="ko-KR" altLang="en-US" sz="2800" b="1" dirty="0"/>
              <a:t>사이트 제작</a:t>
            </a:r>
          </a:p>
        </p:txBody>
      </p:sp>
      <p:sp>
        <p:nvSpPr>
          <p:cNvPr id="2" name="TextBox 1">
            <a:extLst>
              <a:ext uri="{FF2B5EF4-FFF2-40B4-BE49-F238E27FC236}">
                <a16:creationId xmlns:a16="http://schemas.microsoft.com/office/drawing/2014/main" id="{37F02538-AF88-41B5-B5DE-01278526AA3F}"/>
              </a:ext>
            </a:extLst>
          </p:cNvPr>
          <p:cNvSpPr txBox="1"/>
          <p:nvPr/>
        </p:nvSpPr>
        <p:spPr>
          <a:xfrm>
            <a:off x="8616280" y="6461051"/>
            <a:ext cx="4248472" cy="646331"/>
          </a:xfrm>
          <a:prstGeom prst="rect">
            <a:avLst/>
          </a:prstGeom>
          <a:noFill/>
        </p:spPr>
        <p:txBody>
          <a:bodyPr wrap="square" rtlCol="0">
            <a:spAutoFit/>
          </a:bodyPr>
          <a:lstStyle/>
          <a:p>
            <a:r>
              <a:rPr lang="ko-KR" altLang="en-US" dirty="0"/>
              <a:t>참고 사이트 </a:t>
            </a:r>
            <a:r>
              <a:rPr lang="en-US" altLang="ko-KR" dirty="0"/>
              <a:t>: </a:t>
            </a:r>
            <a:r>
              <a:rPr lang="en-US" altLang="ko-KR" dirty="0">
                <a:hlinkClick r:id="rId3"/>
              </a:rPr>
              <a:t>www.singulart.com</a:t>
            </a:r>
            <a:endParaRPr lang="en-US" altLang="ko-KR" dirty="0"/>
          </a:p>
          <a:p>
            <a:endParaRPr lang="ko-KR" altLang="en-US" dirty="0"/>
          </a:p>
        </p:txBody>
      </p:sp>
    </p:spTree>
    <p:extLst>
      <p:ext uri="{BB962C8B-B14F-4D97-AF65-F5344CB8AC3E}">
        <p14:creationId xmlns:p14="http://schemas.microsoft.com/office/powerpoint/2010/main" val="169621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1">
            <a:extLst>
              <a:ext uri="{FF2B5EF4-FFF2-40B4-BE49-F238E27FC236}">
                <a16:creationId xmlns:a16="http://schemas.microsoft.com/office/drawing/2014/main" id="{64969A21-F897-4C08-A156-E344AD1BC219}"/>
              </a:ext>
            </a:extLst>
          </p:cNvPr>
          <p:cNvSpPr txBox="1">
            <a:spLocks/>
          </p:cNvSpPr>
          <p:nvPr/>
        </p:nvSpPr>
        <p:spPr>
          <a:xfrm>
            <a:off x="1199457" y="110748"/>
            <a:ext cx="2965331"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a:t>관리자 메인 </a:t>
            </a:r>
            <a:r>
              <a:rPr lang="en-US" altLang="ko-KR"/>
              <a:t>page</a:t>
            </a:r>
            <a:endParaRPr lang="ko-KR" altLang="en-US" dirty="0"/>
          </a:p>
        </p:txBody>
      </p:sp>
      <p:sp>
        <p:nvSpPr>
          <p:cNvPr id="5" name="텍스트 개체 틀 2">
            <a:extLst>
              <a:ext uri="{FF2B5EF4-FFF2-40B4-BE49-F238E27FC236}">
                <a16:creationId xmlns:a16="http://schemas.microsoft.com/office/drawing/2014/main" id="{0F95FB83-C751-4C5D-9470-50482CBE4F71}"/>
              </a:ext>
            </a:extLst>
          </p:cNvPr>
          <p:cNvSpPr txBox="1">
            <a:spLocks/>
          </p:cNvSpPr>
          <p:nvPr/>
        </p:nvSpPr>
        <p:spPr>
          <a:xfrm>
            <a:off x="5231904" y="110748"/>
            <a:ext cx="3329469" cy="221025"/>
          </a:xfrm>
          <a:prstGeom prst="rect">
            <a:avLst/>
          </a:prstGeom>
        </p:spPr>
        <p:txBody>
          <a:bodyPr anchor="ctr" anchorCtr="0"/>
          <a:lstStyle>
            <a:lvl1pPr marL="0" indent="0" algn="l" defTabSz="914400" rtl="0" eaLnBrk="1" latinLnBrk="1" hangingPunct="1">
              <a:spcBef>
                <a:spcPct val="20000"/>
              </a:spcBef>
              <a:buFont typeface="Arial" pitchFamily="34" charset="0"/>
              <a:buNone/>
              <a:defRPr sz="900" kern="1200">
                <a:solidFill>
                  <a:schemeClr val="tx1">
                    <a:lumMod val="50000"/>
                    <a:lumOff val="50000"/>
                  </a:schemeClr>
                </a:solidFill>
                <a:latin typeface="+mn-ea"/>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rgbClr val="4D5156"/>
                </a:solidFill>
                <a:latin typeface="Apple SD Gothic Neo"/>
              </a:rPr>
              <a:t>ADMIN</a:t>
            </a:r>
            <a:endParaRPr lang="ko-KR" altLang="en-US" dirty="0"/>
          </a:p>
        </p:txBody>
      </p:sp>
      <p:pic>
        <p:nvPicPr>
          <p:cNvPr id="6" name="그림 5" descr="스크린샷이(가) 표시된 사진&#10;&#10;자동 생성된 설명">
            <a:extLst>
              <a:ext uri="{FF2B5EF4-FFF2-40B4-BE49-F238E27FC236}">
                <a16:creationId xmlns:a16="http://schemas.microsoft.com/office/drawing/2014/main" id="{80B0BA93-E51E-4612-A788-D34C845D4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509940"/>
            <a:ext cx="7568351" cy="6237312"/>
          </a:xfrm>
          <a:prstGeom prst="rect">
            <a:avLst/>
          </a:prstGeom>
        </p:spPr>
      </p:pic>
      <p:sp>
        <p:nvSpPr>
          <p:cNvPr id="7" name="직사각형 6">
            <a:extLst>
              <a:ext uri="{FF2B5EF4-FFF2-40B4-BE49-F238E27FC236}">
                <a16:creationId xmlns:a16="http://schemas.microsoft.com/office/drawing/2014/main" id="{A2A99F22-1CEF-4507-836B-BF0ACC1E9199}"/>
              </a:ext>
            </a:extLst>
          </p:cNvPr>
          <p:cNvSpPr/>
          <p:nvPr/>
        </p:nvSpPr>
        <p:spPr>
          <a:xfrm>
            <a:off x="407368" y="126876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8" name="직사각형 7">
            <a:extLst>
              <a:ext uri="{FF2B5EF4-FFF2-40B4-BE49-F238E27FC236}">
                <a16:creationId xmlns:a16="http://schemas.microsoft.com/office/drawing/2014/main" id="{0EDD34C0-29E5-415D-BA31-5EE73CD94599}"/>
              </a:ext>
            </a:extLst>
          </p:cNvPr>
          <p:cNvSpPr/>
          <p:nvPr/>
        </p:nvSpPr>
        <p:spPr>
          <a:xfrm>
            <a:off x="407368" y="234888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9" name="직사각형 8">
            <a:extLst>
              <a:ext uri="{FF2B5EF4-FFF2-40B4-BE49-F238E27FC236}">
                <a16:creationId xmlns:a16="http://schemas.microsoft.com/office/drawing/2014/main" id="{59090DB5-9552-442D-9052-EB026B245B77}"/>
              </a:ext>
            </a:extLst>
          </p:cNvPr>
          <p:cNvSpPr/>
          <p:nvPr/>
        </p:nvSpPr>
        <p:spPr>
          <a:xfrm>
            <a:off x="407368" y="292494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0" name="직사각형 9">
            <a:extLst>
              <a:ext uri="{FF2B5EF4-FFF2-40B4-BE49-F238E27FC236}">
                <a16:creationId xmlns:a16="http://schemas.microsoft.com/office/drawing/2014/main" id="{B0A75802-545B-441B-B091-5FCB0C22007F}"/>
              </a:ext>
            </a:extLst>
          </p:cNvPr>
          <p:cNvSpPr/>
          <p:nvPr/>
        </p:nvSpPr>
        <p:spPr>
          <a:xfrm>
            <a:off x="407368" y="367324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
        <p:nvSpPr>
          <p:cNvPr id="11" name="직사각형 10">
            <a:extLst>
              <a:ext uri="{FF2B5EF4-FFF2-40B4-BE49-F238E27FC236}">
                <a16:creationId xmlns:a16="http://schemas.microsoft.com/office/drawing/2014/main" id="{C37E3B19-2C47-45F2-BE81-21C3A437EBF6}"/>
              </a:ext>
            </a:extLst>
          </p:cNvPr>
          <p:cNvSpPr/>
          <p:nvPr/>
        </p:nvSpPr>
        <p:spPr>
          <a:xfrm>
            <a:off x="407368" y="433204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5</a:t>
            </a:r>
            <a:endParaRPr lang="ko-KR" altLang="en-US" dirty="0"/>
          </a:p>
        </p:txBody>
      </p:sp>
      <p:sp>
        <p:nvSpPr>
          <p:cNvPr id="12" name="직사각형 11">
            <a:extLst>
              <a:ext uri="{FF2B5EF4-FFF2-40B4-BE49-F238E27FC236}">
                <a16:creationId xmlns:a16="http://schemas.microsoft.com/office/drawing/2014/main" id="{87600764-0A66-4B53-8591-B66CBB6B4E34}"/>
              </a:ext>
            </a:extLst>
          </p:cNvPr>
          <p:cNvSpPr/>
          <p:nvPr/>
        </p:nvSpPr>
        <p:spPr>
          <a:xfrm>
            <a:off x="424239" y="5057833"/>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dirty="0"/>
          </a:p>
        </p:txBody>
      </p:sp>
      <p:sp>
        <p:nvSpPr>
          <p:cNvPr id="13" name="직사각형 12">
            <a:extLst>
              <a:ext uri="{FF2B5EF4-FFF2-40B4-BE49-F238E27FC236}">
                <a16:creationId xmlns:a16="http://schemas.microsoft.com/office/drawing/2014/main" id="{E7E3EBB4-8865-4061-947E-85E889C29194}"/>
              </a:ext>
            </a:extLst>
          </p:cNvPr>
          <p:cNvSpPr/>
          <p:nvPr/>
        </p:nvSpPr>
        <p:spPr>
          <a:xfrm>
            <a:off x="407368" y="571663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7</a:t>
            </a:r>
            <a:endParaRPr lang="ko-KR" altLang="en-US" dirty="0"/>
          </a:p>
        </p:txBody>
      </p:sp>
      <p:sp>
        <p:nvSpPr>
          <p:cNvPr id="14" name="직사각형 13">
            <a:extLst>
              <a:ext uri="{FF2B5EF4-FFF2-40B4-BE49-F238E27FC236}">
                <a16:creationId xmlns:a16="http://schemas.microsoft.com/office/drawing/2014/main" id="{6A64CFF3-5BD3-4541-8F64-7F9E9CD2C6DA}"/>
              </a:ext>
            </a:extLst>
          </p:cNvPr>
          <p:cNvSpPr/>
          <p:nvPr/>
        </p:nvSpPr>
        <p:spPr>
          <a:xfrm>
            <a:off x="407368" y="635293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8</a:t>
            </a:r>
            <a:endParaRPr lang="ko-KR" altLang="en-US" dirty="0"/>
          </a:p>
        </p:txBody>
      </p:sp>
      <p:graphicFrame>
        <p:nvGraphicFramePr>
          <p:cNvPr id="15" name="표 14">
            <a:extLst>
              <a:ext uri="{FF2B5EF4-FFF2-40B4-BE49-F238E27FC236}">
                <a16:creationId xmlns:a16="http://schemas.microsoft.com/office/drawing/2014/main" id="{109D9A7E-5A84-408C-93A7-CBAA5B877DBF}"/>
              </a:ext>
            </a:extLst>
          </p:cNvPr>
          <p:cNvGraphicFramePr>
            <a:graphicFrameLocks noGrp="1"/>
          </p:cNvGraphicFramePr>
          <p:nvPr>
            <p:extLst>
              <p:ext uri="{D42A27DB-BD31-4B8C-83A1-F6EECF244321}">
                <p14:modId xmlns:p14="http://schemas.microsoft.com/office/powerpoint/2010/main" val="2501639355"/>
              </p:ext>
            </p:extLst>
          </p:nvPr>
        </p:nvGraphicFramePr>
        <p:xfrm>
          <a:off x="8688288" y="476672"/>
          <a:ext cx="3384376" cy="540618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관리자 메인 페이지로 관리자가 로그인하면 보여지는 첫 페이지이다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왼쪽 측면 </a:t>
                      </a:r>
                      <a:r>
                        <a:rPr lang="en-US" altLang="ko-KR" sz="800" b="0" dirty="0">
                          <a:solidFill>
                            <a:schemeClr val="tx1"/>
                          </a:solidFill>
                          <a:latin typeface="+mn-ea"/>
                          <a:ea typeface="+mn-ea"/>
                          <a:sym typeface="맑은 고딕"/>
                        </a:rPr>
                        <a:t>BAR</a:t>
                      </a:r>
                      <a:r>
                        <a:rPr lang="ko-KR" altLang="en-US" sz="800" b="0" dirty="0">
                          <a:solidFill>
                            <a:schemeClr val="tx1"/>
                          </a:solidFill>
                          <a:latin typeface="+mn-ea"/>
                          <a:ea typeface="+mn-ea"/>
                          <a:sym typeface="맑은 고딕"/>
                        </a:rPr>
                        <a:t>는 관리자만의 </a:t>
                      </a:r>
                      <a:r>
                        <a:rPr lang="en-US" altLang="ko-KR" sz="800" b="0" dirty="0">
                          <a:solidFill>
                            <a:schemeClr val="tx1"/>
                          </a:solidFill>
                          <a:latin typeface="+mn-ea"/>
                          <a:ea typeface="+mn-ea"/>
                          <a:sym typeface="맑은 고딕"/>
                        </a:rPr>
                        <a:t>NAVI</a:t>
                      </a:r>
                      <a:r>
                        <a:rPr lang="ko-KR" altLang="en-US" sz="800" b="0" dirty="0">
                          <a:solidFill>
                            <a:schemeClr val="tx1"/>
                          </a:solidFill>
                          <a:latin typeface="+mn-ea"/>
                          <a:ea typeface="+mn-ea"/>
                          <a:sym typeface="맑은 고딕"/>
                        </a:rPr>
                        <a:t>로</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각 페이지에서 사용자가 이용하는 기능을 제어 및 제한할 수 있는 기능을 통해 권한을 가질 수 있다</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180827">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‘관리자’ 아이콘 클릭 시 현재 해당 ‘관리자 메인 페이지’ 로 이동</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361654">
                <a:tc>
                  <a:txBody>
                    <a:bodyPr/>
                    <a:lstStyle/>
                    <a:p>
                      <a:pPr algn="ctr" latinLnBrk="1">
                        <a:lnSpc>
                          <a:spcPct val="120000"/>
                        </a:lnSpc>
                      </a:pPr>
                      <a:r>
                        <a:rPr lang="en-US" altLang="ko-KR" sz="850" b="0" dirty="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클릭 시 메인 페이지 헤더에 </a:t>
                      </a:r>
                      <a:r>
                        <a:rPr lang="en-US" altLang="ko-KR" sz="850" b="0" dirty="0">
                          <a:latin typeface="+mn-ea"/>
                          <a:ea typeface="+mn-ea"/>
                        </a:rPr>
                        <a:t>‘NOTICE’ </a:t>
                      </a:r>
                      <a:r>
                        <a:rPr lang="ko-KR" altLang="en-US" sz="850" b="0" dirty="0">
                          <a:latin typeface="+mn-ea"/>
                          <a:ea typeface="+mn-ea"/>
                        </a:rPr>
                        <a:t>탭에 </a:t>
                      </a:r>
                      <a:r>
                        <a:rPr lang="en-US" altLang="ko-KR" sz="850" b="0" dirty="0">
                          <a:latin typeface="+mn-ea"/>
                          <a:ea typeface="+mn-ea"/>
                        </a:rPr>
                        <a:t>‘</a:t>
                      </a:r>
                      <a:r>
                        <a:rPr lang="ko-KR" altLang="en-US" sz="850" b="0" dirty="0">
                          <a:latin typeface="+mn-ea"/>
                          <a:ea typeface="+mn-ea"/>
                        </a:rPr>
                        <a:t>공지사항</a:t>
                      </a:r>
                      <a:r>
                        <a:rPr lang="en-US" altLang="ko-KR" sz="850" b="0" dirty="0">
                          <a:latin typeface="+mn-ea"/>
                          <a:ea typeface="+mn-ea"/>
                        </a:rPr>
                        <a:t>’ </a:t>
                      </a:r>
                      <a:r>
                        <a:rPr lang="ko-KR" altLang="en-US" sz="850" b="0" dirty="0">
                          <a:latin typeface="+mn-ea"/>
                          <a:ea typeface="+mn-ea"/>
                        </a:rPr>
                        <a:t>카테고리의 페이지로 이동 후 공지사항 등록 및 수정</a:t>
                      </a:r>
                      <a:r>
                        <a:rPr lang="en-US" altLang="ko-KR" sz="850" b="0" dirty="0">
                          <a:latin typeface="+mn-ea"/>
                          <a:ea typeface="+mn-ea"/>
                        </a:rPr>
                        <a:t>,</a:t>
                      </a:r>
                      <a:r>
                        <a:rPr lang="ko-KR" altLang="en-US" sz="850" b="0" dirty="0">
                          <a:latin typeface="+mn-ea"/>
                          <a:ea typeface="+mn-ea"/>
                        </a:rPr>
                        <a:t>삭제 관리</a:t>
                      </a:r>
                      <a:r>
                        <a:rPr lang="en-US" altLang="ko-KR" sz="850" b="0" dirty="0">
                          <a:latin typeface="+mn-ea"/>
                          <a:ea typeface="+mn-ea"/>
                        </a:rPr>
                        <a:t>(‘</a:t>
                      </a:r>
                      <a:r>
                        <a:rPr lang="ko-KR" altLang="en-US" sz="850" b="0" dirty="0">
                          <a:latin typeface="+mn-ea"/>
                          <a:ea typeface="+mn-ea"/>
                        </a:rPr>
                        <a:t>공지사항</a:t>
                      </a:r>
                      <a:r>
                        <a:rPr lang="en-US" altLang="ko-KR" sz="850" b="0" dirty="0">
                          <a:latin typeface="+mn-ea"/>
                          <a:ea typeface="+mn-ea"/>
                        </a:rPr>
                        <a:t>’ </a:t>
                      </a:r>
                      <a:r>
                        <a:rPr lang="ko-KR" altLang="en-US" sz="850" b="0" dirty="0">
                          <a:latin typeface="+mn-ea"/>
                          <a:ea typeface="+mn-ea"/>
                        </a:rPr>
                        <a:t>페이지 설명은 </a:t>
                      </a:r>
                      <a:r>
                        <a:rPr lang="en-US" altLang="ko-KR" sz="850" b="0" dirty="0">
                          <a:latin typeface="+mn-ea"/>
                          <a:ea typeface="+mn-ea"/>
                        </a:rPr>
                        <a:t>27P </a:t>
                      </a:r>
                      <a:r>
                        <a:rPr lang="ko-KR" altLang="en-US" sz="850" b="0" dirty="0">
                          <a:latin typeface="+mn-ea"/>
                          <a:ea typeface="+mn-ea"/>
                        </a:rPr>
                        <a:t>참고</a:t>
                      </a:r>
                      <a:r>
                        <a:rPr lang="en-US" altLang="ko-KR" sz="85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91740953"/>
                  </a:ext>
                </a:extLst>
              </a:tr>
              <a:tr h="180827">
                <a:tc>
                  <a:txBody>
                    <a:bodyPr/>
                    <a:lstStyle/>
                    <a:p>
                      <a:pPr algn="ctr" latinLnBrk="1">
                        <a:lnSpc>
                          <a:spcPct val="120000"/>
                        </a:lnSpc>
                      </a:pPr>
                      <a:r>
                        <a:rPr lang="en-US" altLang="ko-KR" sz="850" b="0" dirty="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클릭 시 </a:t>
                      </a:r>
                      <a:r>
                        <a:rPr lang="en-US" altLang="ko-KR" sz="850" b="0" dirty="0">
                          <a:latin typeface="+mn-ea"/>
                          <a:ea typeface="+mn-ea"/>
                        </a:rPr>
                        <a:t>‘NOTICE’ </a:t>
                      </a:r>
                      <a:r>
                        <a:rPr lang="ko-KR" altLang="en-US" sz="850" b="0" dirty="0">
                          <a:latin typeface="+mn-ea"/>
                          <a:ea typeface="+mn-ea"/>
                        </a:rPr>
                        <a:t>탭에 </a:t>
                      </a:r>
                      <a:r>
                        <a:rPr lang="en-US" altLang="ko-KR" sz="850" b="0" dirty="0">
                          <a:latin typeface="+mn-ea"/>
                          <a:ea typeface="+mn-ea"/>
                        </a:rPr>
                        <a:t>‘1:1</a:t>
                      </a:r>
                      <a:r>
                        <a:rPr lang="ko-KR" altLang="en-US" sz="850" b="0" dirty="0">
                          <a:latin typeface="+mn-ea"/>
                          <a:ea typeface="+mn-ea"/>
                        </a:rPr>
                        <a:t>문의</a:t>
                      </a:r>
                      <a:r>
                        <a:rPr lang="en-US" altLang="ko-KR" sz="850" b="0" dirty="0">
                          <a:latin typeface="+mn-ea"/>
                          <a:ea typeface="+mn-ea"/>
                        </a:rPr>
                        <a:t>’ </a:t>
                      </a:r>
                      <a:r>
                        <a:rPr lang="ko-KR" altLang="en-US" sz="850" b="0" dirty="0">
                          <a:latin typeface="+mn-ea"/>
                          <a:ea typeface="+mn-ea"/>
                        </a:rPr>
                        <a:t>카테고리의 페이지로</a:t>
                      </a:r>
                      <a:r>
                        <a:rPr lang="en-US" altLang="ko-KR" sz="850" b="0" dirty="0">
                          <a:latin typeface="+mn-ea"/>
                          <a:ea typeface="+mn-ea"/>
                        </a:rPr>
                        <a:t> </a:t>
                      </a:r>
                      <a:r>
                        <a:rPr lang="ko-KR" altLang="en-US" sz="850" b="0" dirty="0">
                          <a:latin typeface="+mn-ea"/>
                          <a:ea typeface="+mn-ea"/>
                        </a:rPr>
                        <a:t>이동 후 문의 내역 관리</a:t>
                      </a:r>
                      <a:r>
                        <a:rPr lang="en-US" altLang="ko-KR" sz="850" b="0" dirty="0">
                          <a:latin typeface="+mn-ea"/>
                          <a:ea typeface="+mn-ea"/>
                        </a:rPr>
                        <a:t>(‘1:1</a:t>
                      </a:r>
                      <a:r>
                        <a:rPr lang="ko-KR" altLang="en-US" sz="850" b="0" dirty="0">
                          <a:latin typeface="+mn-ea"/>
                          <a:ea typeface="+mn-ea"/>
                        </a:rPr>
                        <a:t>문의</a:t>
                      </a:r>
                      <a:r>
                        <a:rPr lang="en-US" altLang="ko-KR" sz="850" b="0" dirty="0">
                          <a:latin typeface="+mn-ea"/>
                          <a:ea typeface="+mn-ea"/>
                        </a:rPr>
                        <a:t>’ </a:t>
                      </a:r>
                      <a:r>
                        <a:rPr lang="ko-KR" altLang="en-US" sz="850" b="0" dirty="0">
                          <a:latin typeface="+mn-ea"/>
                          <a:ea typeface="+mn-ea"/>
                        </a:rPr>
                        <a:t>페이지 설명은 </a:t>
                      </a:r>
                      <a:r>
                        <a:rPr lang="en-US" altLang="ko-KR" sz="850" b="0" dirty="0">
                          <a:latin typeface="+mn-ea"/>
                          <a:ea typeface="+mn-ea"/>
                        </a:rPr>
                        <a:t>27P </a:t>
                      </a:r>
                      <a:r>
                        <a:rPr lang="ko-KR" altLang="en-US" sz="850" b="0" dirty="0">
                          <a:latin typeface="+mn-ea"/>
                          <a:ea typeface="+mn-ea"/>
                        </a:rPr>
                        <a:t>참고</a:t>
                      </a:r>
                      <a:r>
                        <a:rPr lang="en-US" altLang="ko-KR" sz="850" b="0" dirty="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66572247"/>
                  </a:ext>
                </a:extLst>
              </a:tr>
              <a:tr h="232643">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a:t>
                      </a:r>
                      <a:r>
                        <a:rPr kumimoji="1" lang="en-US" altLang="ko-KR" sz="850" dirty="0">
                          <a:solidFill>
                            <a:schemeClr val="tx1"/>
                          </a:solidFill>
                          <a:latin typeface="+mn-ea"/>
                        </a:rPr>
                        <a:t>‘AMATEUR’</a:t>
                      </a:r>
                      <a:r>
                        <a:rPr kumimoji="1" lang="ko-KR" altLang="en-US" sz="850" dirty="0">
                          <a:solidFill>
                            <a:schemeClr val="tx1"/>
                          </a:solidFill>
                          <a:latin typeface="+mn-ea"/>
                        </a:rPr>
                        <a:t> 페이지로 이동 후 아마추어 작가 게시글 등록 및 수정</a:t>
                      </a:r>
                      <a:r>
                        <a:rPr kumimoji="1" lang="en-US" altLang="ko-KR" sz="850" dirty="0">
                          <a:solidFill>
                            <a:schemeClr val="tx1"/>
                          </a:solidFill>
                          <a:latin typeface="+mn-ea"/>
                        </a:rPr>
                        <a:t>,</a:t>
                      </a:r>
                      <a:r>
                        <a:rPr kumimoji="1" lang="ko-KR" altLang="en-US" sz="850" dirty="0">
                          <a:solidFill>
                            <a:schemeClr val="tx1"/>
                          </a:solidFill>
                          <a:latin typeface="+mn-ea"/>
                        </a:rPr>
                        <a:t>삭제 관리 </a:t>
                      </a:r>
                      <a:r>
                        <a:rPr kumimoji="1" lang="en-US" altLang="ko-KR" sz="850" dirty="0">
                          <a:solidFill>
                            <a:schemeClr val="tx1"/>
                          </a:solidFill>
                          <a:latin typeface="+mn-ea"/>
                        </a:rPr>
                        <a:t>(‘AMATEUR’</a:t>
                      </a:r>
                      <a:r>
                        <a:rPr kumimoji="1" lang="ko-KR" altLang="en-US" sz="850" dirty="0">
                          <a:solidFill>
                            <a:schemeClr val="tx1"/>
                          </a:solidFill>
                          <a:latin typeface="+mn-ea"/>
                        </a:rPr>
                        <a:t> 페이지 설명은 </a:t>
                      </a:r>
                      <a:r>
                        <a:rPr kumimoji="1" lang="en-US" altLang="ko-KR" sz="850" dirty="0">
                          <a:solidFill>
                            <a:schemeClr val="tx1"/>
                          </a:solidFill>
                          <a:latin typeface="+mn-ea"/>
                        </a:rPr>
                        <a:t>24P </a:t>
                      </a:r>
                      <a:r>
                        <a:rPr kumimoji="1" lang="ko-KR" altLang="en-US" sz="850" dirty="0">
                          <a:solidFill>
                            <a:schemeClr val="tx1"/>
                          </a:solidFill>
                          <a:latin typeface="+mn-ea"/>
                        </a:rPr>
                        <a:t>참고</a:t>
                      </a:r>
                      <a:r>
                        <a:rPr kumimoji="1" lang="en-US" altLang="ko-KR" sz="850" dirty="0">
                          <a:solidFill>
                            <a:schemeClr val="tx1"/>
                          </a:solidFill>
                          <a:latin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465286">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a:t>
                      </a:r>
                      <a:r>
                        <a:rPr kumimoji="1" lang="en-US" altLang="ko-KR" sz="850" dirty="0">
                          <a:solidFill>
                            <a:schemeClr val="tx1"/>
                          </a:solidFill>
                          <a:latin typeface="+mn-ea"/>
                        </a:rPr>
                        <a:t>‘</a:t>
                      </a:r>
                      <a:r>
                        <a:rPr kumimoji="1" lang="ko-KR" altLang="en-US" sz="850" dirty="0">
                          <a:solidFill>
                            <a:schemeClr val="tx1"/>
                          </a:solidFill>
                          <a:latin typeface="+mn-ea"/>
                        </a:rPr>
                        <a:t>회원관리‘ 페이지로 이동 후 회원리스트에서 해당 회원 조회</a:t>
                      </a:r>
                      <a:r>
                        <a:rPr kumimoji="1" lang="en-US" altLang="ko-KR" sz="850" dirty="0">
                          <a:solidFill>
                            <a:schemeClr val="tx1"/>
                          </a:solidFill>
                          <a:latin typeface="+mn-ea"/>
                        </a:rPr>
                        <a:t>, </a:t>
                      </a:r>
                      <a:r>
                        <a:rPr kumimoji="1" lang="ko-KR" altLang="en-US" sz="850" dirty="0">
                          <a:solidFill>
                            <a:schemeClr val="tx1"/>
                          </a:solidFill>
                          <a:latin typeface="+mn-ea"/>
                        </a:rPr>
                        <a:t>수정</a:t>
                      </a:r>
                      <a:r>
                        <a:rPr kumimoji="1" lang="en-US" altLang="ko-KR" sz="850" dirty="0">
                          <a:solidFill>
                            <a:schemeClr val="tx1"/>
                          </a:solidFill>
                          <a:latin typeface="+mn-ea"/>
                        </a:rPr>
                        <a:t>, </a:t>
                      </a:r>
                      <a:r>
                        <a:rPr kumimoji="1" lang="ko-KR" altLang="en-US" sz="850" dirty="0">
                          <a:solidFill>
                            <a:schemeClr val="tx1"/>
                          </a:solidFill>
                          <a:latin typeface="+mn-ea"/>
                        </a:rPr>
                        <a:t>삭제 관리</a:t>
                      </a:r>
                      <a:endParaRPr kumimoji="1" lang="en-US" altLang="ko-KR"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216069355"/>
                  </a:ext>
                </a:extLst>
              </a:tr>
              <a:tr h="232643">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클릭 시 제휴작가</a:t>
                      </a:r>
                      <a:r>
                        <a:rPr kumimoji="1" lang="en-US" altLang="ko-KR" sz="850" dirty="0">
                          <a:solidFill>
                            <a:schemeClr val="tx1"/>
                          </a:solidFill>
                          <a:latin typeface="+mn-ea"/>
                        </a:rPr>
                        <a:t>(</a:t>
                      </a:r>
                      <a:r>
                        <a:rPr kumimoji="1" lang="ko-KR" altLang="en-US" sz="850" dirty="0">
                          <a:solidFill>
                            <a:schemeClr val="tx1"/>
                          </a:solidFill>
                          <a:latin typeface="+mn-ea"/>
                        </a:rPr>
                        <a:t>판매자</a:t>
                      </a:r>
                      <a:r>
                        <a:rPr kumimoji="1" lang="en-US" altLang="ko-KR" sz="850" dirty="0">
                          <a:solidFill>
                            <a:schemeClr val="tx1"/>
                          </a:solidFill>
                          <a:latin typeface="+mn-ea"/>
                        </a:rPr>
                        <a:t>)</a:t>
                      </a:r>
                      <a:r>
                        <a:rPr kumimoji="1" lang="ko-KR" altLang="en-US" sz="850" dirty="0">
                          <a:solidFill>
                            <a:schemeClr val="tx1"/>
                          </a:solidFill>
                          <a:latin typeface="+mn-ea"/>
                        </a:rPr>
                        <a:t>에게 받은 제휴작가 신청 폼을 통해 리스트 페이지 이동 후 각 신청서에 대해 승인</a:t>
                      </a:r>
                      <a:r>
                        <a:rPr kumimoji="1" lang="en-US" altLang="ko-KR" sz="850" dirty="0">
                          <a:solidFill>
                            <a:schemeClr val="tx1"/>
                          </a:solidFill>
                          <a:latin typeface="+mn-ea"/>
                        </a:rPr>
                        <a:t>, </a:t>
                      </a:r>
                      <a:r>
                        <a:rPr kumimoji="1" lang="ko-KR" altLang="en-US" sz="850" dirty="0">
                          <a:solidFill>
                            <a:schemeClr val="tx1"/>
                          </a:solidFill>
                          <a:latin typeface="+mn-ea"/>
                        </a:rPr>
                        <a:t>거절 관리</a:t>
                      </a:r>
                      <a:r>
                        <a:rPr kumimoji="1" lang="en-US" altLang="ko-KR" sz="850" dirty="0">
                          <a:solidFill>
                            <a:schemeClr val="tx1"/>
                          </a:solidFill>
                          <a:latin typeface="+mn-ea"/>
                        </a:rPr>
                        <a:t>(‘</a:t>
                      </a:r>
                      <a:r>
                        <a:rPr kumimoji="1" lang="ko-KR" altLang="en-US" sz="850" dirty="0">
                          <a:solidFill>
                            <a:schemeClr val="tx1"/>
                          </a:solidFill>
                          <a:latin typeface="+mn-ea"/>
                        </a:rPr>
                        <a:t>작가 제휴 신청</a:t>
                      </a:r>
                      <a:r>
                        <a:rPr kumimoji="1" lang="en-US" altLang="ko-KR" sz="850" dirty="0">
                          <a:solidFill>
                            <a:schemeClr val="tx1"/>
                          </a:solidFill>
                          <a:latin typeface="+mn-ea"/>
                        </a:rPr>
                        <a:t>’ </a:t>
                      </a:r>
                      <a:r>
                        <a:rPr kumimoji="1" lang="ko-KR" altLang="en-US" sz="850" dirty="0">
                          <a:solidFill>
                            <a:schemeClr val="tx1"/>
                          </a:solidFill>
                          <a:latin typeface="+mn-ea"/>
                        </a:rPr>
                        <a:t>폼은 </a:t>
                      </a:r>
                      <a:r>
                        <a:rPr kumimoji="1" lang="en-US" altLang="ko-KR" sz="850" dirty="0">
                          <a:solidFill>
                            <a:schemeClr val="tx1"/>
                          </a:solidFill>
                          <a:latin typeface="+mn-ea"/>
                        </a:rPr>
                        <a:t>7P</a:t>
                      </a:r>
                      <a:r>
                        <a:rPr kumimoji="1" lang="ko-KR" altLang="en-US" sz="850" dirty="0">
                          <a:solidFill>
                            <a:schemeClr val="tx1"/>
                          </a:solidFill>
                          <a:latin typeface="+mn-ea"/>
                        </a:rPr>
                        <a:t>참고</a:t>
                      </a:r>
                      <a:r>
                        <a:rPr kumimoji="1" lang="en-US" altLang="ko-KR" sz="850" dirty="0">
                          <a:solidFill>
                            <a:schemeClr val="tx1"/>
                          </a:solidFill>
                          <a:latin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4151856444"/>
                  </a:ext>
                </a:extLst>
              </a:tr>
              <a:tr h="129011">
                <a:tc>
                  <a:txBody>
                    <a:bodyPr/>
                    <a:lstStyle/>
                    <a:p>
                      <a:pPr algn="ctr" latinLnBrk="1">
                        <a:lnSpc>
                          <a:spcPct val="120000"/>
                        </a:lnSpc>
                      </a:pPr>
                      <a:r>
                        <a:rPr lang="en-US" altLang="ko-KR" sz="850" b="0" dirty="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클릭 시 ‘</a:t>
                      </a:r>
                      <a:r>
                        <a:rPr lang="en-US" altLang="ko-KR" sz="850" b="0" dirty="0">
                          <a:latin typeface="+mn-ea"/>
                          <a:ea typeface="+mn-ea"/>
                        </a:rPr>
                        <a:t>STORE’ </a:t>
                      </a:r>
                      <a:r>
                        <a:rPr lang="ko-KR" altLang="en-US" sz="850" b="0" dirty="0">
                          <a:latin typeface="+mn-ea"/>
                          <a:ea typeface="+mn-ea"/>
                        </a:rPr>
                        <a:t>페이지로 이동 후 판매자가 등록한 상품에 대해 삭제</a:t>
                      </a:r>
                      <a:r>
                        <a:rPr lang="en-US" altLang="ko-KR" sz="850" b="0" dirty="0">
                          <a:latin typeface="+mn-ea"/>
                          <a:ea typeface="+mn-ea"/>
                        </a:rPr>
                        <a:t> </a:t>
                      </a:r>
                      <a:r>
                        <a:rPr lang="ko-KR" altLang="en-US" sz="850" b="0" dirty="0">
                          <a:latin typeface="+mn-ea"/>
                          <a:ea typeface="+mn-ea"/>
                        </a:rPr>
                        <a:t>기능 관리</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193517">
                <a:tc>
                  <a:txBody>
                    <a:bodyPr/>
                    <a:lstStyle/>
                    <a:p>
                      <a:pPr algn="ctr" latinLnBrk="1">
                        <a:lnSpc>
                          <a:spcPct val="120000"/>
                        </a:lnSpc>
                      </a:pPr>
                      <a:r>
                        <a:rPr lang="en-US" altLang="ko-KR" sz="850" b="0" dirty="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관리자 로그아웃 </a:t>
                      </a:r>
                      <a:r>
                        <a:rPr lang="en-US" altLang="ko-KR" sz="850" b="0" dirty="0">
                          <a:latin typeface="+mn-ea"/>
                          <a:ea typeface="+mn-ea"/>
                        </a:rPr>
                        <a:t>button</a:t>
                      </a:r>
                      <a:r>
                        <a:rPr lang="ko-KR" altLang="en-US" sz="850" b="0" dirty="0">
                          <a:latin typeface="+mn-ea"/>
                          <a:ea typeface="+mn-ea"/>
                        </a:rPr>
                        <a:t>으로 </a:t>
                      </a:r>
                      <a:r>
                        <a:rPr lang="en-US" altLang="ko-KR" sz="850" b="0" dirty="0">
                          <a:latin typeface="+mn-ea"/>
                          <a:ea typeface="+mn-ea"/>
                        </a:rPr>
                        <a:t>REMEMBER ART </a:t>
                      </a:r>
                      <a:r>
                        <a:rPr lang="ko-KR" altLang="en-US" sz="850" b="0" dirty="0">
                          <a:latin typeface="+mn-ea"/>
                          <a:ea typeface="+mn-ea"/>
                        </a:rPr>
                        <a:t>홈페이지 메인으로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83780498"/>
                  </a:ext>
                </a:extLst>
              </a:tr>
              <a:tr h="193517">
                <a:tc>
                  <a:txBody>
                    <a:bodyPr/>
                    <a:lstStyle/>
                    <a:p>
                      <a:pPr algn="ctr" latinLnBrk="1">
                        <a:lnSpc>
                          <a:spcPct val="120000"/>
                        </a:lnSpc>
                      </a:pPr>
                      <a:r>
                        <a:rPr lang="en-US" altLang="ko-KR" sz="850" b="0" dirty="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마일리지 관리 탭으로 </a:t>
                      </a:r>
                      <a:r>
                        <a:rPr lang="en-US" altLang="ko-KR" sz="850" b="0" dirty="0">
                          <a:latin typeface="+mn-ea"/>
                          <a:ea typeface="+mn-ea"/>
                        </a:rPr>
                        <a:t>‘</a:t>
                      </a:r>
                      <a:r>
                        <a:rPr lang="ko-KR" altLang="en-US" sz="850" b="0" dirty="0">
                          <a:latin typeface="+mn-ea"/>
                          <a:ea typeface="+mn-ea"/>
                        </a:rPr>
                        <a:t>등급별 마일리지 관리</a:t>
                      </a:r>
                      <a:r>
                        <a:rPr lang="en-US" altLang="ko-KR" sz="850" b="0" dirty="0">
                          <a:latin typeface="+mn-ea"/>
                          <a:ea typeface="+mn-ea"/>
                        </a:rPr>
                        <a:t>’ </a:t>
                      </a:r>
                      <a:r>
                        <a:rPr lang="ko-KR" altLang="en-US" sz="850" b="0" dirty="0" err="1">
                          <a:latin typeface="+mn-ea"/>
                          <a:ea typeface="+mn-ea"/>
                        </a:rPr>
                        <a:t>네비</a:t>
                      </a:r>
                      <a:r>
                        <a:rPr lang="en-US" altLang="ko-KR" sz="850" b="0" dirty="0">
                          <a:latin typeface="+mn-ea"/>
                          <a:ea typeface="+mn-ea"/>
                        </a:rPr>
                        <a:t>BAR</a:t>
                      </a:r>
                      <a:r>
                        <a:rPr lang="ko-KR" altLang="en-US" sz="850" b="0" dirty="0">
                          <a:latin typeface="+mn-ea"/>
                          <a:ea typeface="+mn-ea"/>
                        </a:rPr>
                        <a:t> 클릭 시 새로운 페이지로 이동이 아닌 </a:t>
                      </a:r>
                      <a:r>
                        <a:rPr lang="en-US" altLang="ko-KR" sz="850" b="0" dirty="0">
                          <a:latin typeface="+mn-ea"/>
                          <a:ea typeface="+mn-ea"/>
                        </a:rPr>
                        <a:t>Toggle</a:t>
                      </a:r>
                      <a:r>
                        <a:rPr lang="ko-KR" altLang="en-US" sz="850" b="0" dirty="0">
                          <a:latin typeface="+mn-ea"/>
                          <a:ea typeface="+mn-ea"/>
                        </a:rPr>
                        <a:t>형태의 </a:t>
                      </a:r>
                      <a:r>
                        <a:rPr lang="ko-KR" altLang="en-US" sz="850" b="0" dirty="0" err="1">
                          <a:latin typeface="+mn-ea"/>
                          <a:ea typeface="+mn-ea"/>
                        </a:rPr>
                        <a:t>팝업식</a:t>
                      </a:r>
                      <a:r>
                        <a:rPr lang="ko-KR" altLang="en-US" sz="850" b="0" dirty="0">
                          <a:latin typeface="+mn-ea"/>
                          <a:ea typeface="+mn-ea"/>
                        </a:rPr>
                        <a:t> 소규모 페이지를 </a:t>
                      </a:r>
                      <a:r>
                        <a:rPr lang="ko-KR" altLang="en-US" sz="850" b="0" dirty="0" err="1">
                          <a:latin typeface="+mn-ea"/>
                          <a:ea typeface="+mn-ea"/>
                        </a:rPr>
                        <a:t>메인페이지</a:t>
                      </a:r>
                      <a:r>
                        <a:rPr lang="ko-KR" altLang="en-US" sz="850" b="0" dirty="0">
                          <a:latin typeface="+mn-ea"/>
                          <a:ea typeface="+mn-ea"/>
                        </a:rPr>
                        <a:t> 위에 </a:t>
                      </a:r>
                      <a:r>
                        <a:rPr lang="en-US" altLang="ko-KR" sz="850" b="0" dirty="0">
                          <a:latin typeface="+mn-ea"/>
                          <a:ea typeface="+mn-ea"/>
                        </a:rPr>
                        <a:t>float</a:t>
                      </a:r>
                      <a:r>
                        <a:rPr lang="ko-KR" altLang="en-US" sz="850" b="0" dirty="0">
                          <a:latin typeface="+mn-ea"/>
                          <a:ea typeface="+mn-ea"/>
                        </a:rPr>
                        <a:t>하여 회원 등급별 마일리지 적립 비율 조정 </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02428444"/>
                  </a:ext>
                </a:extLst>
              </a:tr>
            </a:tbl>
          </a:graphicData>
        </a:graphic>
      </p:graphicFrame>
      <p:sp>
        <p:nvSpPr>
          <p:cNvPr id="16" name="직사각형 15">
            <a:extLst>
              <a:ext uri="{FF2B5EF4-FFF2-40B4-BE49-F238E27FC236}">
                <a16:creationId xmlns:a16="http://schemas.microsoft.com/office/drawing/2014/main" id="{6C4A3D1C-F597-4C72-B2D6-2E3FEE16C770}"/>
              </a:ext>
            </a:extLst>
          </p:cNvPr>
          <p:cNvSpPr/>
          <p:nvPr/>
        </p:nvSpPr>
        <p:spPr>
          <a:xfrm>
            <a:off x="4871864" y="5229200"/>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9</a:t>
            </a:r>
            <a:endParaRPr lang="ko-KR" altLang="en-US" dirty="0"/>
          </a:p>
        </p:txBody>
      </p:sp>
    </p:spTree>
    <p:extLst>
      <p:ext uri="{BB962C8B-B14F-4D97-AF65-F5344CB8AC3E}">
        <p14:creationId xmlns:p14="http://schemas.microsoft.com/office/powerpoint/2010/main" val="807858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1">
            <a:extLst>
              <a:ext uri="{FF2B5EF4-FFF2-40B4-BE49-F238E27FC236}">
                <a16:creationId xmlns:a16="http://schemas.microsoft.com/office/drawing/2014/main" id="{980EE6C5-F86F-4BB0-8113-EAB424C503EE}"/>
              </a:ext>
            </a:extLst>
          </p:cNvPr>
          <p:cNvSpPr>
            <a:spLocks noGrp="1"/>
          </p:cNvSpPr>
          <p:nvPr>
            <p:ph type="body" sz="quarter" idx="10"/>
          </p:nvPr>
        </p:nvSpPr>
        <p:spPr>
          <a:xfrm>
            <a:off x="1199457" y="110748"/>
            <a:ext cx="2965331" cy="221025"/>
          </a:xfrm>
        </p:spPr>
        <p:txBody>
          <a:bodyPr/>
          <a:lstStyle/>
          <a:p>
            <a:r>
              <a:rPr lang="ko-KR" altLang="en-US" dirty="0"/>
              <a:t>작가제휴 신청 내역 </a:t>
            </a:r>
            <a:r>
              <a:rPr lang="en-US" altLang="ko-KR" dirty="0"/>
              <a:t>page</a:t>
            </a:r>
            <a:endParaRPr lang="ko-KR" altLang="en-US" dirty="0"/>
          </a:p>
        </p:txBody>
      </p:sp>
      <p:sp>
        <p:nvSpPr>
          <p:cNvPr id="5" name="텍스트 개체 틀 2">
            <a:extLst>
              <a:ext uri="{FF2B5EF4-FFF2-40B4-BE49-F238E27FC236}">
                <a16:creationId xmlns:a16="http://schemas.microsoft.com/office/drawing/2014/main" id="{7E14EE0E-387F-4E34-A2DA-BEEDA1BB640A}"/>
              </a:ext>
            </a:extLst>
          </p:cNvPr>
          <p:cNvSpPr>
            <a:spLocks noGrp="1"/>
          </p:cNvSpPr>
          <p:nvPr>
            <p:ph type="body" sz="quarter" idx="11"/>
          </p:nvPr>
        </p:nvSpPr>
        <p:spPr>
          <a:xfrm>
            <a:off x="5231904" y="110748"/>
            <a:ext cx="3329469" cy="221025"/>
          </a:xfrm>
        </p:spPr>
        <p:txBody>
          <a:bodyPr/>
          <a:lstStyle/>
          <a:p>
            <a:r>
              <a:rPr lang="en-US" altLang="ko-KR" dirty="0"/>
              <a:t>ARTIST APPLY LIST</a:t>
            </a:r>
            <a:endParaRPr lang="ko-KR" altLang="en-US" dirty="0"/>
          </a:p>
        </p:txBody>
      </p:sp>
      <p:pic>
        <p:nvPicPr>
          <p:cNvPr id="6" name="그림 5" descr="스크린샷이(가) 표시된 사진&#10;&#10;자동 생성된 설명">
            <a:extLst>
              <a:ext uri="{FF2B5EF4-FFF2-40B4-BE49-F238E27FC236}">
                <a16:creationId xmlns:a16="http://schemas.microsoft.com/office/drawing/2014/main" id="{EE9FEA20-72E3-4040-A57C-51DC66ACF9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574576"/>
            <a:ext cx="7570157" cy="6238800"/>
          </a:xfrm>
          <a:prstGeom prst="rect">
            <a:avLst/>
          </a:prstGeom>
        </p:spPr>
      </p:pic>
      <p:graphicFrame>
        <p:nvGraphicFramePr>
          <p:cNvPr id="7" name="표 6">
            <a:extLst>
              <a:ext uri="{FF2B5EF4-FFF2-40B4-BE49-F238E27FC236}">
                <a16:creationId xmlns:a16="http://schemas.microsoft.com/office/drawing/2014/main" id="{5587CEE5-5DCE-4E07-86E2-E99A1A116D9A}"/>
              </a:ext>
            </a:extLst>
          </p:cNvPr>
          <p:cNvGraphicFramePr>
            <a:graphicFrameLocks noGrp="1"/>
          </p:cNvGraphicFramePr>
          <p:nvPr>
            <p:extLst>
              <p:ext uri="{D42A27DB-BD31-4B8C-83A1-F6EECF244321}">
                <p14:modId xmlns:p14="http://schemas.microsoft.com/office/powerpoint/2010/main" val="1434151545"/>
              </p:ext>
            </p:extLst>
          </p:nvPr>
        </p:nvGraphicFramePr>
        <p:xfrm>
          <a:off x="8688288" y="476672"/>
          <a:ext cx="3384376" cy="145442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제휴작가 신청 내역</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 리스트 페이지로 제휴 작가 신청 폼을 통해 받은 신청 리스트를 보여주는 페이지이다</a:t>
                      </a:r>
                      <a:r>
                        <a:rPr lang="en-US" altLang="ko-KR" sz="800" b="0" dirty="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각 게시글은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대한 순번</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답변상태</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내용</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관리</a:t>
                      </a:r>
                      <a:r>
                        <a:rPr lang="en-US" altLang="ko-KR" sz="800" b="0" dirty="0">
                          <a:solidFill>
                            <a:schemeClr val="tx1"/>
                          </a:solidFill>
                          <a:latin typeface="+mn-ea"/>
                          <a:ea typeface="+mn-ea"/>
                          <a:sym typeface="맑은 고딕"/>
                        </a:rPr>
                        <a:t>(</a:t>
                      </a:r>
                      <a:r>
                        <a:rPr lang="ko-KR" altLang="en-US" sz="800" b="0" dirty="0">
                          <a:solidFill>
                            <a:schemeClr val="tx1"/>
                          </a:solidFill>
                          <a:latin typeface="+mn-ea"/>
                          <a:ea typeface="+mn-ea"/>
                          <a:sym typeface="맑은 고딕"/>
                        </a:rPr>
                        <a:t>답변기능</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작성자</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게시일을 나타내며  관리자는 각 </a:t>
                      </a:r>
                      <a:r>
                        <a:rPr lang="ko-KR" altLang="en-US" sz="800" b="0" dirty="0" err="1">
                          <a:solidFill>
                            <a:schemeClr val="tx1"/>
                          </a:solidFill>
                          <a:latin typeface="+mn-ea"/>
                          <a:ea typeface="+mn-ea"/>
                          <a:sym typeface="맑은 고딕"/>
                        </a:rPr>
                        <a:t>게시글에</a:t>
                      </a:r>
                      <a:r>
                        <a:rPr lang="ko-KR" altLang="en-US" sz="800" b="0" dirty="0">
                          <a:solidFill>
                            <a:schemeClr val="tx1"/>
                          </a:solidFill>
                          <a:latin typeface="+mn-ea"/>
                          <a:ea typeface="+mn-ea"/>
                          <a:sym typeface="맑은 고딕"/>
                        </a:rPr>
                        <a:t> 대해 답변할 수 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제휴작가 신청 내역 리스트에서 해당 </a:t>
                      </a:r>
                      <a:r>
                        <a:rPr lang="ko-KR" altLang="en-US" sz="850" b="0" dirty="0" err="1">
                          <a:latin typeface="+mn-ea"/>
                          <a:ea typeface="+mn-ea"/>
                        </a:rPr>
                        <a:t>게시글에</a:t>
                      </a:r>
                      <a:r>
                        <a:rPr lang="ko-KR" altLang="en-US" sz="850" b="0" dirty="0">
                          <a:latin typeface="+mn-ea"/>
                          <a:ea typeface="+mn-ea"/>
                        </a:rPr>
                        <a:t> 대해 답변버튼</a:t>
                      </a:r>
                      <a:r>
                        <a:rPr lang="en-US" altLang="ko-KR" sz="850" b="0" dirty="0">
                          <a:latin typeface="+mn-ea"/>
                          <a:ea typeface="+mn-ea"/>
                        </a:rPr>
                        <a:t>(‘reply’ button)</a:t>
                      </a:r>
                      <a:r>
                        <a:rPr lang="ko-KR" altLang="en-US" sz="850" b="0" dirty="0">
                          <a:latin typeface="+mn-ea"/>
                          <a:ea typeface="+mn-ea"/>
                        </a:rPr>
                        <a:t>을 통한 댓글 형식으로 답변</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8" name="직사각형 7">
            <a:extLst>
              <a:ext uri="{FF2B5EF4-FFF2-40B4-BE49-F238E27FC236}">
                <a16:creationId xmlns:a16="http://schemas.microsoft.com/office/drawing/2014/main" id="{2F2E1565-4D12-4E2A-B345-90A496B81535}"/>
              </a:ext>
            </a:extLst>
          </p:cNvPr>
          <p:cNvSpPr/>
          <p:nvPr/>
        </p:nvSpPr>
        <p:spPr>
          <a:xfrm>
            <a:off x="5972528" y="1080951"/>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Tree>
    <p:extLst>
      <p:ext uri="{BB962C8B-B14F-4D97-AF65-F5344CB8AC3E}">
        <p14:creationId xmlns:p14="http://schemas.microsoft.com/office/powerpoint/2010/main" val="2742914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1">
            <a:extLst>
              <a:ext uri="{FF2B5EF4-FFF2-40B4-BE49-F238E27FC236}">
                <a16:creationId xmlns:a16="http://schemas.microsoft.com/office/drawing/2014/main" id="{9E5A22D6-1876-40CA-9489-B6AC1E9B44C1}"/>
              </a:ext>
            </a:extLst>
          </p:cNvPr>
          <p:cNvSpPr>
            <a:spLocks noGrp="1"/>
          </p:cNvSpPr>
          <p:nvPr>
            <p:ph type="body" sz="quarter" idx="10"/>
          </p:nvPr>
        </p:nvSpPr>
        <p:spPr>
          <a:xfrm>
            <a:off x="1199457" y="110748"/>
            <a:ext cx="2965331" cy="221025"/>
          </a:xfrm>
        </p:spPr>
        <p:txBody>
          <a:bodyPr/>
          <a:lstStyle/>
          <a:p>
            <a:r>
              <a:rPr lang="ko-KR" altLang="en-US" dirty="0"/>
              <a:t>회원관리 </a:t>
            </a:r>
            <a:r>
              <a:rPr lang="en-US" altLang="ko-KR" dirty="0"/>
              <a:t>page</a:t>
            </a:r>
            <a:endParaRPr lang="ko-KR" altLang="en-US" dirty="0"/>
          </a:p>
        </p:txBody>
      </p:sp>
      <p:sp>
        <p:nvSpPr>
          <p:cNvPr id="5" name="텍스트 개체 틀 2">
            <a:extLst>
              <a:ext uri="{FF2B5EF4-FFF2-40B4-BE49-F238E27FC236}">
                <a16:creationId xmlns:a16="http://schemas.microsoft.com/office/drawing/2014/main" id="{56EE382A-FB68-45EE-BC93-8E04DF13EB23}"/>
              </a:ext>
            </a:extLst>
          </p:cNvPr>
          <p:cNvSpPr>
            <a:spLocks noGrp="1"/>
          </p:cNvSpPr>
          <p:nvPr>
            <p:ph type="body" sz="quarter" idx="11"/>
          </p:nvPr>
        </p:nvSpPr>
        <p:spPr>
          <a:xfrm>
            <a:off x="5231904" y="110748"/>
            <a:ext cx="3329469" cy="221025"/>
          </a:xfrm>
        </p:spPr>
        <p:txBody>
          <a:bodyPr/>
          <a:lstStyle/>
          <a:p>
            <a:r>
              <a:rPr lang="en-US" altLang="ko-KR" dirty="0"/>
              <a:t>MEMBER MENAGEMENT</a:t>
            </a:r>
            <a:endParaRPr lang="ko-KR" altLang="en-US" dirty="0"/>
          </a:p>
        </p:txBody>
      </p:sp>
      <p:pic>
        <p:nvPicPr>
          <p:cNvPr id="6" name="그림 5" descr="스크린샷이(가) 표시된 사진&#10;&#10;자동 생성된 설명">
            <a:extLst>
              <a:ext uri="{FF2B5EF4-FFF2-40B4-BE49-F238E27FC236}">
                <a16:creationId xmlns:a16="http://schemas.microsoft.com/office/drawing/2014/main" id="{6A567A36-D5D8-4453-8E5A-181F84A1C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574576"/>
            <a:ext cx="7570157" cy="6238800"/>
          </a:xfrm>
          <a:prstGeom prst="rect">
            <a:avLst/>
          </a:prstGeom>
        </p:spPr>
      </p:pic>
      <p:graphicFrame>
        <p:nvGraphicFramePr>
          <p:cNvPr id="7" name="표 6">
            <a:extLst>
              <a:ext uri="{FF2B5EF4-FFF2-40B4-BE49-F238E27FC236}">
                <a16:creationId xmlns:a16="http://schemas.microsoft.com/office/drawing/2014/main" id="{53F1559C-2848-4A02-84BF-00EFC9B8E016}"/>
              </a:ext>
            </a:extLst>
          </p:cNvPr>
          <p:cNvGraphicFramePr>
            <a:graphicFrameLocks noGrp="1"/>
          </p:cNvGraphicFramePr>
          <p:nvPr>
            <p:extLst>
              <p:ext uri="{D42A27DB-BD31-4B8C-83A1-F6EECF244321}">
                <p14:modId xmlns:p14="http://schemas.microsoft.com/office/powerpoint/2010/main" val="129415619"/>
              </p:ext>
            </p:extLst>
          </p:nvPr>
        </p:nvGraphicFramePr>
        <p:xfrm>
          <a:off x="8688288" y="476672"/>
          <a:ext cx="3384376" cy="22823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회원관리를 할 수 있는 페이지로 각 회원의 수</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정보를 알 수 </a:t>
                      </a:r>
                      <a:r>
                        <a:rPr lang="ko-KR" altLang="en-US" sz="800" b="0" dirty="0" err="1">
                          <a:solidFill>
                            <a:schemeClr val="tx1"/>
                          </a:solidFill>
                          <a:latin typeface="+mn-ea"/>
                          <a:ea typeface="+mn-ea"/>
                          <a:sym typeface="맑은 고딕"/>
                        </a:rPr>
                        <a:t>있으며아이디</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및 닉네임을 </a:t>
                      </a:r>
                      <a:r>
                        <a:rPr lang="ko-KR" altLang="en-US" sz="800" b="0" dirty="0" err="1">
                          <a:solidFill>
                            <a:schemeClr val="tx1"/>
                          </a:solidFill>
                          <a:latin typeface="+mn-ea"/>
                          <a:ea typeface="+mn-ea"/>
                          <a:sym typeface="맑은 고딕"/>
                        </a:rPr>
                        <a:t>입력받아</a:t>
                      </a:r>
                      <a:r>
                        <a:rPr lang="ko-KR" altLang="en-US" sz="800" b="0" dirty="0">
                          <a:solidFill>
                            <a:schemeClr val="tx1"/>
                          </a:solidFill>
                          <a:latin typeface="+mn-ea"/>
                          <a:ea typeface="+mn-ea"/>
                          <a:sym typeface="맑은 고딕"/>
                        </a:rPr>
                        <a:t> 회원 수정</a:t>
                      </a:r>
                      <a:r>
                        <a:rPr lang="en-US" altLang="ko-KR" sz="800" b="0" dirty="0">
                          <a:solidFill>
                            <a:schemeClr val="tx1"/>
                          </a:solidFill>
                          <a:latin typeface="+mn-ea"/>
                          <a:ea typeface="+mn-ea"/>
                          <a:sym typeface="맑은 고딕"/>
                        </a:rPr>
                        <a:t>, </a:t>
                      </a:r>
                      <a:r>
                        <a:rPr lang="ko-KR" altLang="en-US" sz="800" b="0" dirty="0">
                          <a:solidFill>
                            <a:schemeClr val="tx1"/>
                          </a:solidFill>
                          <a:latin typeface="+mn-ea"/>
                          <a:ea typeface="+mn-ea"/>
                          <a:sym typeface="맑은 고딕"/>
                        </a:rPr>
                        <a:t>삭제 기능을 수행할 수 있다</a:t>
                      </a:r>
                      <a:r>
                        <a:rPr lang="en-US" altLang="ko-KR" sz="800" b="0" dirty="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0">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총 회원수를 나타내는 </a:t>
                      </a:r>
                      <a:r>
                        <a:rPr lang="en-US" altLang="ko-KR" sz="850" b="0" dirty="0">
                          <a:latin typeface="+mn-ea"/>
                          <a:ea typeface="+mn-ea"/>
                        </a:rPr>
                        <a:t>label </a:t>
                      </a:r>
                      <a:r>
                        <a:rPr lang="ko-KR" altLang="en-US" sz="850" b="0" dirty="0">
                          <a:latin typeface="+mn-ea"/>
                          <a:ea typeface="+mn-ea"/>
                        </a:rPr>
                        <a:t>추가</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51054">
                <a:tc>
                  <a:txBody>
                    <a:bodyPr/>
                    <a:lstStyle/>
                    <a:p>
                      <a:pPr algn="ctr" latinLnBrk="1">
                        <a:lnSpc>
                          <a:spcPct val="120000"/>
                        </a:lnSpc>
                      </a:pPr>
                      <a:r>
                        <a:rPr lang="en-US" altLang="ko-KR" sz="850" b="0" dirty="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Select </a:t>
                      </a:r>
                      <a:r>
                        <a:rPr lang="ko-KR" altLang="en-US" sz="850" b="0" dirty="0">
                          <a:latin typeface="+mn-ea"/>
                          <a:ea typeface="+mn-ea"/>
                        </a:rPr>
                        <a:t>박스로 </a:t>
                      </a:r>
                      <a:r>
                        <a:rPr lang="en-US" altLang="ko-KR" sz="850" b="0" dirty="0">
                          <a:latin typeface="+mn-ea"/>
                          <a:ea typeface="+mn-ea"/>
                        </a:rPr>
                        <a:t>option</a:t>
                      </a:r>
                      <a:r>
                        <a:rPr lang="ko-KR" altLang="en-US" sz="850" b="0" dirty="0">
                          <a:latin typeface="+mn-ea"/>
                          <a:ea typeface="+mn-ea"/>
                        </a:rPr>
                        <a:t>은 </a:t>
                      </a:r>
                      <a:r>
                        <a:rPr lang="en-US" altLang="ko-KR" sz="850" b="0" dirty="0">
                          <a:latin typeface="+mn-ea"/>
                          <a:ea typeface="+mn-ea"/>
                        </a:rPr>
                        <a:t>‘</a:t>
                      </a:r>
                      <a:r>
                        <a:rPr lang="ko-KR" altLang="en-US" sz="850" b="0" dirty="0">
                          <a:latin typeface="+mn-ea"/>
                          <a:ea typeface="+mn-ea"/>
                        </a:rPr>
                        <a:t>아이디</a:t>
                      </a:r>
                      <a:r>
                        <a:rPr lang="en-US" altLang="ko-KR" sz="850" b="0" dirty="0">
                          <a:latin typeface="+mn-ea"/>
                          <a:ea typeface="+mn-ea"/>
                        </a:rPr>
                        <a:t>‘, ‘</a:t>
                      </a:r>
                      <a:r>
                        <a:rPr lang="ko-KR" altLang="en-US" sz="850" b="0" dirty="0">
                          <a:latin typeface="+mn-ea"/>
                          <a:ea typeface="+mn-ea"/>
                        </a:rPr>
                        <a:t>닉네임</a:t>
                      </a:r>
                      <a:r>
                        <a:rPr lang="en-US" altLang="ko-KR" sz="850" b="0" dirty="0">
                          <a:latin typeface="+mn-ea"/>
                          <a:ea typeface="+mn-ea"/>
                        </a:rPr>
                        <a:t>’ </a:t>
                      </a:r>
                      <a:r>
                        <a:rPr lang="ko-KR" altLang="en-US" sz="850" b="0" dirty="0">
                          <a:latin typeface="+mn-ea"/>
                          <a:ea typeface="+mn-ea"/>
                        </a:rPr>
                        <a:t>두 개의 항목으로 구성</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558641565"/>
                  </a:ext>
                </a:extLst>
              </a:tr>
              <a:tr h="0">
                <a:tc>
                  <a:txBody>
                    <a:bodyPr/>
                    <a:lstStyle/>
                    <a:p>
                      <a:pPr algn="ctr" latinLnBrk="1">
                        <a:lnSpc>
                          <a:spcPct val="120000"/>
                        </a:lnSpc>
                      </a:pPr>
                      <a:r>
                        <a:rPr lang="en-US" altLang="ko-KR" sz="850" b="0" dirty="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현재 회원 리스트 해당 페이지 번호에서의 회원리스트를 전체 선택할 수 있는 옵션</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281326642"/>
                  </a:ext>
                </a:extLst>
              </a:tr>
              <a:tr h="0">
                <a:tc>
                  <a:txBody>
                    <a:bodyPr/>
                    <a:lstStyle/>
                    <a:p>
                      <a:pPr algn="ctr" latinLnBrk="1">
                        <a:lnSpc>
                          <a:spcPct val="120000"/>
                        </a:lnSpc>
                      </a:pPr>
                      <a:r>
                        <a:rPr lang="en-US" altLang="ko-KR" sz="850" b="0" dirty="0">
                          <a:solidFill>
                            <a:schemeClr val="tx1"/>
                          </a:solidFill>
                          <a:latin typeface="+mn-ea"/>
                          <a:ea typeface="+mn-ea"/>
                        </a:rPr>
                        <a:t>4</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회원리스트에 각 회원에 대한 정보 관리</a:t>
                      </a:r>
                      <a:r>
                        <a:rPr lang="en-US" altLang="ko-KR" sz="850" b="0" dirty="0">
                          <a:latin typeface="+mn-ea"/>
                          <a:ea typeface="+mn-ea"/>
                        </a:rPr>
                        <a:t>(</a:t>
                      </a:r>
                      <a:r>
                        <a:rPr lang="ko-KR" altLang="en-US" sz="850" b="0" dirty="0">
                          <a:latin typeface="+mn-ea"/>
                          <a:ea typeface="+mn-ea"/>
                        </a:rPr>
                        <a:t>수정</a:t>
                      </a:r>
                      <a:r>
                        <a:rPr lang="en-US" altLang="ko-KR" sz="850" b="0" dirty="0">
                          <a:latin typeface="+mn-ea"/>
                          <a:ea typeface="+mn-ea"/>
                        </a:rPr>
                        <a:t>, </a:t>
                      </a:r>
                      <a:r>
                        <a:rPr lang="ko-KR" altLang="en-US" sz="850" b="0" dirty="0">
                          <a:latin typeface="+mn-ea"/>
                          <a:ea typeface="+mn-ea"/>
                        </a:rPr>
                        <a:t>삭제</a:t>
                      </a:r>
                      <a:r>
                        <a:rPr lang="en-US" altLang="ko-KR" sz="850" b="0" dirty="0">
                          <a:latin typeface="+mn-ea"/>
                          <a:ea typeface="+mn-ea"/>
                        </a:rPr>
                        <a:t>) </a:t>
                      </a:r>
                      <a:r>
                        <a:rPr lang="ko-KR" altLang="en-US" sz="850" b="0" dirty="0">
                          <a:latin typeface="+mn-ea"/>
                          <a:ea typeface="+mn-ea"/>
                        </a:rPr>
                        <a:t>버튼</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119499718"/>
                  </a:ext>
                </a:extLst>
              </a:tr>
            </a:tbl>
          </a:graphicData>
        </a:graphic>
      </p:graphicFrame>
      <p:sp>
        <p:nvSpPr>
          <p:cNvPr id="8" name="직사각형 7">
            <a:extLst>
              <a:ext uri="{FF2B5EF4-FFF2-40B4-BE49-F238E27FC236}">
                <a16:creationId xmlns:a16="http://schemas.microsoft.com/office/drawing/2014/main" id="{23F7A6A9-D6C1-4A7F-A17E-98510C9BC1B6}"/>
              </a:ext>
            </a:extLst>
          </p:cNvPr>
          <p:cNvSpPr/>
          <p:nvPr/>
        </p:nvSpPr>
        <p:spPr>
          <a:xfrm>
            <a:off x="1919536" y="155679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9" name="직사각형 8">
            <a:extLst>
              <a:ext uri="{FF2B5EF4-FFF2-40B4-BE49-F238E27FC236}">
                <a16:creationId xmlns:a16="http://schemas.microsoft.com/office/drawing/2014/main" id="{624E56B4-7C5C-47F9-9E7C-356E69E15B3A}"/>
              </a:ext>
            </a:extLst>
          </p:cNvPr>
          <p:cNvSpPr/>
          <p:nvPr/>
        </p:nvSpPr>
        <p:spPr>
          <a:xfrm>
            <a:off x="4583832" y="184482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
        <p:nvSpPr>
          <p:cNvPr id="10" name="직사각형 9">
            <a:extLst>
              <a:ext uri="{FF2B5EF4-FFF2-40B4-BE49-F238E27FC236}">
                <a16:creationId xmlns:a16="http://schemas.microsoft.com/office/drawing/2014/main" id="{3C97C1AB-E42C-47DC-AB0D-803FF73FADAC}"/>
              </a:ext>
            </a:extLst>
          </p:cNvPr>
          <p:cNvSpPr/>
          <p:nvPr/>
        </p:nvSpPr>
        <p:spPr>
          <a:xfrm>
            <a:off x="1913500" y="253900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1" name="직사각형 10">
            <a:extLst>
              <a:ext uri="{FF2B5EF4-FFF2-40B4-BE49-F238E27FC236}">
                <a16:creationId xmlns:a16="http://schemas.microsoft.com/office/drawing/2014/main" id="{2F50656F-6B22-4367-A09D-75DEAECBAFC7}"/>
              </a:ext>
            </a:extLst>
          </p:cNvPr>
          <p:cNvSpPr/>
          <p:nvPr/>
        </p:nvSpPr>
        <p:spPr>
          <a:xfrm>
            <a:off x="6384032" y="285293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Tree>
    <p:extLst>
      <p:ext uri="{BB962C8B-B14F-4D97-AF65-F5344CB8AC3E}">
        <p14:creationId xmlns:p14="http://schemas.microsoft.com/office/powerpoint/2010/main" val="112953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r>
              <a:rPr lang="en-US" altLang="ko-KR" dirty="0"/>
              <a:t> USE CASE DIAGRAM</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박 종 우   조 성 균   홍 샘 이   </a:t>
            </a:r>
          </a:p>
        </p:txBody>
      </p:sp>
    </p:spTree>
    <p:extLst>
      <p:ext uri="{BB962C8B-B14F-4D97-AF65-F5344CB8AC3E}">
        <p14:creationId xmlns:p14="http://schemas.microsoft.com/office/powerpoint/2010/main" val="262511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03A119D-8496-4298-B6E8-D38C1A59A9B4}"/>
              </a:ext>
            </a:extLst>
          </p:cNvPr>
          <p:cNvPicPr>
            <a:picLocks noChangeAspect="1"/>
          </p:cNvPicPr>
          <p:nvPr/>
        </p:nvPicPr>
        <p:blipFill>
          <a:blip r:embed="rId2"/>
          <a:stretch>
            <a:fillRect/>
          </a:stretch>
        </p:blipFill>
        <p:spPr>
          <a:xfrm>
            <a:off x="648072" y="14487"/>
            <a:ext cx="10704512" cy="6843513"/>
          </a:xfrm>
          <a:prstGeom prst="rect">
            <a:avLst/>
          </a:prstGeom>
        </p:spPr>
      </p:pic>
    </p:spTree>
    <p:extLst>
      <p:ext uri="{BB962C8B-B14F-4D97-AF65-F5344CB8AC3E}">
        <p14:creationId xmlns:p14="http://schemas.microsoft.com/office/powerpoint/2010/main" val="4163134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b="1" dirty="0"/>
              <a:t>REMEMBER </a:t>
            </a:r>
            <a:r>
              <a:rPr lang="en-US" altLang="ko-KR" b="1" dirty="0">
                <a:solidFill>
                  <a:srgbClr val="FF0000"/>
                </a:solidFill>
              </a:rPr>
              <a:t>ART</a:t>
            </a:r>
            <a:r>
              <a:rPr lang="en-US" altLang="ko-KR" dirty="0"/>
              <a:t> STORY BOARD</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sz="1050" dirty="0"/>
              <a:t>김 경 섭   강 우 정   김 계 연   김 다 슬   박 종 우   조 성 균   홍 샘 이   </a:t>
            </a:r>
          </a:p>
        </p:txBody>
      </p:sp>
    </p:spTree>
    <p:extLst>
      <p:ext uri="{BB962C8B-B14F-4D97-AF65-F5344CB8AC3E}">
        <p14:creationId xmlns:p14="http://schemas.microsoft.com/office/powerpoint/2010/main" val="2611690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61E13AA-85CA-4489-A61A-4774CAD4A2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9412" y="412650"/>
            <a:ext cx="4149211" cy="589533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dirty="0"/>
              <a:t>사이트 메인 화면</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dirty="0"/>
              <a:t>REMEMBER ART</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69643666"/>
              </p:ext>
            </p:extLst>
          </p:nvPr>
        </p:nvGraphicFramePr>
        <p:xfrm>
          <a:off x="8688288" y="476672"/>
          <a:ext cx="3384376" cy="477639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메인 화면은 </a:t>
                      </a:r>
                      <a:r>
                        <a:rPr lang="en-US" altLang="ko-KR" sz="800" b="0" dirty="0">
                          <a:solidFill>
                            <a:schemeClr val="tx1"/>
                          </a:solidFill>
                          <a:latin typeface="+mn-ea"/>
                          <a:ea typeface="+mn-ea"/>
                          <a:sym typeface="맑은 고딕"/>
                        </a:rPr>
                        <a:t>Header(1), Body(2,3), Footer</a:t>
                      </a:r>
                      <a:r>
                        <a:rPr lang="ko-KR" altLang="en-US" sz="800" b="0" dirty="0">
                          <a:solidFill>
                            <a:schemeClr val="tx1"/>
                          </a:solidFill>
                          <a:latin typeface="+mn-ea"/>
                          <a:ea typeface="+mn-ea"/>
                          <a:sym typeface="맑은 고딕"/>
                        </a:rPr>
                        <a:t>로 구성</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a:solidFill>
                            <a:schemeClr val="tx1"/>
                          </a:solidFill>
                          <a:latin typeface="+mn-ea"/>
                          <a:ea typeface="+mn-ea"/>
                          <a:sym typeface="맑은 고딕"/>
                        </a:rPr>
                        <a:t>Header</a:t>
                      </a:r>
                      <a:r>
                        <a:rPr lang="ko-KR" altLang="en-US" sz="800" b="0" dirty="0">
                          <a:solidFill>
                            <a:schemeClr val="tx1"/>
                          </a:solidFill>
                          <a:latin typeface="+mn-ea"/>
                          <a:ea typeface="+mn-ea"/>
                          <a:sym typeface="맑은 고딕"/>
                        </a:rPr>
                        <a:t>는 사용자가 스크롤을 내렸을 때 화면에 고정되어 항상 존재</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네비게이션 바는 로고</a:t>
                      </a:r>
                      <a:r>
                        <a:rPr lang="en-US" altLang="ko-KR" sz="850" b="0" dirty="0">
                          <a:latin typeface="+mn-ea"/>
                          <a:ea typeface="+mn-ea"/>
                        </a:rPr>
                        <a:t>, </a:t>
                      </a:r>
                      <a:r>
                        <a:rPr lang="ko-KR" altLang="en-US" sz="850" b="0" dirty="0">
                          <a:latin typeface="+mn-ea"/>
                          <a:ea typeface="+mn-ea"/>
                        </a:rPr>
                        <a:t>메뉴</a:t>
                      </a:r>
                      <a:r>
                        <a:rPr lang="en-US" altLang="ko-KR" sz="850" b="0" dirty="0">
                          <a:latin typeface="+mn-ea"/>
                          <a:ea typeface="+mn-ea"/>
                        </a:rPr>
                        <a:t>, </a:t>
                      </a:r>
                      <a:r>
                        <a:rPr lang="ko-KR" altLang="en-US" sz="850" b="0" dirty="0">
                          <a:latin typeface="+mn-ea"/>
                          <a:ea typeface="+mn-ea"/>
                        </a:rPr>
                        <a:t>사용자 편의기능 등으로 구성</a:t>
                      </a:r>
                      <a:endParaRPr lang="en-US" altLang="ko-KR" sz="850" b="0" dirty="0">
                        <a:latin typeface="+mn-ea"/>
                        <a:ea typeface="+mn-ea"/>
                      </a:endParaRPr>
                    </a:p>
                    <a:p>
                      <a:pPr algn="just" latinLnBrk="1">
                        <a:lnSpc>
                          <a:spcPct val="120000"/>
                        </a:lnSpc>
                      </a:pPr>
                      <a:endParaRPr lang="en-US" altLang="ko-KR" sz="850" b="0" dirty="0">
                        <a:latin typeface="+mn-ea"/>
                        <a:ea typeface="+mn-ea"/>
                      </a:endParaRPr>
                    </a:p>
                    <a:p>
                      <a:pPr algn="just" latinLnBrk="1">
                        <a:lnSpc>
                          <a:spcPct val="120000"/>
                        </a:lnSpc>
                      </a:pPr>
                      <a:r>
                        <a:rPr lang="ko-KR" altLang="en-US" sz="850" b="0" dirty="0">
                          <a:latin typeface="+mn-ea"/>
                          <a:ea typeface="+mn-ea"/>
                        </a:rPr>
                        <a:t>로고 </a:t>
                      </a:r>
                      <a:r>
                        <a:rPr lang="en-US" altLang="ko-KR" sz="850" b="0" dirty="0">
                          <a:latin typeface="+mn-ea"/>
                          <a:ea typeface="+mn-ea"/>
                        </a:rPr>
                        <a:t>: </a:t>
                      </a:r>
                      <a:r>
                        <a:rPr lang="ko-KR" altLang="en-US" sz="850" b="0" dirty="0">
                          <a:latin typeface="+mn-ea"/>
                          <a:ea typeface="+mn-ea"/>
                        </a:rPr>
                        <a:t>메인 페이지로 바로 이동하는 버튼 식 구성</a:t>
                      </a:r>
                      <a:endParaRPr lang="en-US" altLang="ko-KR" sz="850" b="0" dirty="0">
                        <a:latin typeface="+mn-ea"/>
                        <a:ea typeface="+mn-ea"/>
                      </a:endParaRPr>
                    </a:p>
                    <a:p>
                      <a:pPr algn="just" latinLnBrk="1">
                        <a:lnSpc>
                          <a:spcPct val="120000"/>
                        </a:lnSpc>
                      </a:pPr>
                      <a:r>
                        <a:rPr lang="ko-KR" altLang="en-US" sz="850" b="0" dirty="0">
                          <a:latin typeface="+mn-ea"/>
                          <a:ea typeface="+mn-ea"/>
                        </a:rPr>
                        <a:t>메뉴 </a:t>
                      </a:r>
                      <a:r>
                        <a:rPr lang="en-US" altLang="ko-KR" sz="850" b="0" dirty="0">
                          <a:latin typeface="+mn-ea"/>
                          <a:ea typeface="+mn-ea"/>
                        </a:rPr>
                        <a:t>: ABOUT, STORE, COMMUNITY, NOTICE</a:t>
                      </a:r>
                      <a:r>
                        <a:rPr lang="ko-KR" altLang="en-US" sz="850" b="0" dirty="0">
                          <a:latin typeface="+mn-ea"/>
                          <a:ea typeface="+mn-ea"/>
                        </a:rPr>
                        <a:t>로 구성</a:t>
                      </a:r>
                      <a:endParaRPr lang="en-US" altLang="ko-KR" sz="850" b="0" dirty="0">
                        <a:latin typeface="+mn-ea"/>
                        <a:ea typeface="+mn-ea"/>
                      </a:endParaRPr>
                    </a:p>
                    <a:p>
                      <a:pPr algn="just" latinLnBrk="1">
                        <a:lnSpc>
                          <a:spcPct val="120000"/>
                        </a:lnSpc>
                      </a:pPr>
                      <a:r>
                        <a:rPr lang="ko-KR" altLang="en-US" sz="850" b="0" dirty="0">
                          <a:latin typeface="+mn-ea"/>
                          <a:ea typeface="+mn-ea"/>
                        </a:rPr>
                        <a:t>사용자 편의기능</a:t>
                      </a:r>
                      <a:endParaRPr lang="en-US" altLang="ko-KR" sz="850" b="0" dirty="0">
                        <a:latin typeface="+mn-ea"/>
                        <a:ea typeface="+mn-ea"/>
                      </a:endParaRPr>
                    </a:p>
                    <a:p>
                      <a:pPr marL="228600" indent="-228600" algn="just" latinLnBrk="1">
                        <a:lnSpc>
                          <a:spcPct val="120000"/>
                        </a:lnSpc>
                        <a:buAutoNum type="arabicPeriod"/>
                      </a:pPr>
                      <a:r>
                        <a:rPr lang="ko-KR" altLang="en-US" sz="850" b="0" dirty="0">
                          <a:latin typeface="+mn-ea"/>
                          <a:ea typeface="+mn-ea"/>
                        </a:rPr>
                        <a:t>로그인 한 사용자 정보 안내</a:t>
                      </a:r>
                      <a:endParaRPr lang="en-US" altLang="ko-KR" sz="850" b="0" dirty="0">
                        <a:latin typeface="+mn-ea"/>
                        <a:ea typeface="+mn-ea"/>
                      </a:endParaRPr>
                    </a:p>
                    <a:p>
                      <a:pPr marL="0" indent="0" algn="just" latinLnBrk="1">
                        <a:lnSpc>
                          <a:spcPct val="120000"/>
                        </a:lnSpc>
                        <a:buNone/>
                      </a:pPr>
                      <a:r>
                        <a:rPr lang="en-US" altLang="ko-KR" sz="850" b="0" dirty="0">
                          <a:latin typeface="+mn-ea"/>
                          <a:ea typeface="+mn-ea"/>
                        </a:rPr>
                        <a:t>       (</a:t>
                      </a:r>
                      <a:r>
                        <a:rPr lang="ko-KR" altLang="en-US" sz="850" b="0" dirty="0">
                          <a:latin typeface="+mn-ea"/>
                          <a:ea typeface="+mn-ea"/>
                        </a:rPr>
                        <a:t>비회원은 로그인 가입창으로 이동</a:t>
                      </a:r>
                      <a:r>
                        <a:rPr lang="en-US" altLang="ko-KR" sz="850" b="0" dirty="0">
                          <a:latin typeface="+mn-ea"/>
                          <a:ea typeface="+mn-ea"/>
                        </a:rPr>
                        <a:t>)</a:t>
                      </a:r>
                    </a:p>
                    <a:p>
                      <a:pPr algn="just" latinLnBrk="1">
                        <a:lnSpc>
                          <a:spcPct val="120000"/>
                        </a:lnSpc>
                      </a:pP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로그인 시 </a:t>
                      </a:r>
                      <a:r>
                        <a:rPr kumimoji="1" lang="en-US" altLang="ko-KR" sz="850" dirty="0">
                          <a:solidFill>
                            <a:schemeClr val="tx1"/>
                          </a:solidFill>
                          <a:latin typeface="+mn-ea"/>
                        </a:rPr>
                        <a:t>MYPAGE, </a:t>
                      </a:r>
                      <a:r>
                        <a:rPr kumimoji="1" lang="ko-KR" altLang="en-US" sz="850" dirty="0">
                          <a:solidFill>
                            <a:schemeClr val="tx1"/>
                          </a:solidFill>
                          <a:latin typeface="+mn-ea"/>
                        </a:rPr>
                        <a:t>장바구니</a:t>
                      </a:r>
                      <a:r>
                        <a:rPr kumimoji="1" lang="en-US" altLang="ko-KR" sz="850" dirty="0">
                          <a:solidFill>
                            <a:schemeClr val="tx1"/>
                          </a:solidFill>
                          <a:latin typeface="+mn-ea"/>
                        </a:rPr>
                        <a:t>, </a:t>
                      </a:r>
                      <a:r>
                        <a:rPr kumimoji="1" lang="ko-KR" altLang="en-US" sz="850" dirty="0">
                          <a:solidFill>
                            <a:schemeClr val="tx1"/>
                          </a:solidFill>
                          <a:latin typeface="+mn-ea"/>
                        </a:rPr>
                        <a:t>채팅</a:t>
                      </a:r>
                      <a:r>
                        <a:rPr kumimoji="1" lang="en-US" altLang="ko-KR" sz="850" dirty="0">
                          <a:solidFill>
                            <a:schemeClr val="tx1"/>
                          </a:solidFill>
                          <a:latin typeface="+mn-ea"/>
                        </a:rPr>
                        <a:t>, 1:1</a:t>
                      </a:r>
                      <a:r>
                        <a:rPr kumimoji="1" lang="ko-KR" altLang="en-US" sz="850" dirty="0">
                          <a:solidFill>
                            <a:schemeClr val="tx1"/>
                          </a:solidFill>
                          <a:latin typeface="+mn-ea"/>
                        </a:rPr>
                        <a:t>문의를 스크롤이 움직이는 대로 따라다니는 사용자 서브 네비게이션 탭</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USER </a:t>
                      </a:r>
                      <a:r>
                        <a:rPr lang="ko-KR" altLang="en-US" sz="850" b="0" dirty="0">
                          <a:latin typeface="+mn-ea"/>
                          <a:ea typeface="+mn-ea"/>
                        </a:rPr>
                        <a:t>버튼에 마우스 </a:t>
                      </a:r>
                      <a:r>
                        <a:rPr lang="en-US" altLang="ko-KR" sz="850" b="0" dirty="0">
                          <a:latin typeface="+mn-ea"/>
                          <a:ea typeface="+mn-ea"/>
                        </a:rPr>
                        <a:t>hover </a:t>
                      </a:r>
                      <a:r>
                        <a:rPr lang="ko-KR" altLang="en-US" sz="850" b="0" dirty="0">
                          <a:latin typeface="+mn-ea"/>
                          <a:ea typeface="+mn-ea"/>
                        </a:rPr>
                        <a:t>시 사용자 정보</a:t>
                      </a:r>
                      <a:r>
                        <a:rPr lang="en-US" altLang="ko-KR" sz="850" b="0" dirty="0">
                          <a:latin typeface="+mn-ea"/>
                          <a:ea typeface="+mn-ea"/>
                        </a:rPr>
                        <a:t>(</a:t>
                      </a:r>
                      <a:r>
                        <a:rPr lang="ko-KR" altLang="en-US" sz="850" b="0" dirty="0">
                          <a:latin typeface="+mn-ea"/>
                          <a:ea typeface="+mn-ea"/>
                        </a:rPr>
                        <a:t>작가</a:t>
                      </a:r>
                      <a:r>
                        <a:rPr lang="en-US" altLang="ko-KR" sz="850" b="0" dirty="0">
                          <a:latin typeface="+mn-ea"/>
                          <a:ea typeface="+mn-ea"/>
                        </a:rPr>
                        <a:t>, </a:t>
                      </a:r>
                      <a:r>
                        <a:rPr lang="ko-KR" altLang="en-US" sz="850" b="0" dirty="0">
                          <a:latin typeface="+mn-ea"/>
                          <a:ea typeface="+mn-ea"/>
                        </a:rPr>
                        <a:t>소비자</a:t>
                      </a:r>
                      <a:r>
                        <a:rPr lang="en-US" altLang="ko-KR" sz="850" b="0" dirty="0">
                          <a:latin typeface="+mn-ea"/>
                          <a:ea typeface="+mn-ea"/>
                        </a:rPr>
                        <a:t>, </a:t>
                      </a:r>
                      <a:r>
                        <a:rPr lang="ko-KR" altLang="en-US" sz="850" b="0" dirty="0">
                          <a:latin typeface="+mn-ea"/>
                          <a:ea typeface="+mn-ea"/>
                        </a:rPr>
                        <a:t>관리자</a:t>
                      </a:r>
                      <a:r>
                        <a:rPr lang="en-US" altLang="ko-KR" sz="850" b="0" dirty="0">
                          <a:latin typeface="+mn-ea"/>
                          <a:ea typeface="+mn-ea"/>
                        </a:rPr>
                        <a:t>) </a:t>
                      </a:r>
                      <a:r>
                        <a:rPr lang="ko-KR" altLang="en-US" sz="850" b="0" dirty="0">
                          <a:latin typeface="+mn-ea"/>
                          <a:ea typeface="+mn-ea"/>
                        </a:rPr>
                        <a:t>정보 확인과 각자의 마이페이지로 이동 </a:t>
                      </a:r>
                      <a:endParaRPr lang="en-US" altLang="ko-KR" sz="850" b="0" dirty="0">
                        <a:latin typeface="+mn-ea"/>
                        <a:ea typeface="+mn-ea"/>
                      </a:endParaRPr>
                    </a:p>
                    <a:p>
                      <a:pPr algn="just" latinLnBrk="1">
                        <a:lnSpc>
                          <a:spcPct val="120000"/>
                        </a:lnSpc>
                      </a:pPr>
                      <a:endParaRPr lang="en-US" altLang="ko-KR" sz="850" b="0" dirty="0">
                        <a:latin typeface="+mn-ea"/>
                        <a:ea typeface="+mn-ea"/>
                      </a:endParaRPr>
                    </a:p>
                    <a:p>
                      <a:pPr algn="just" latinLnBrk="1">
                        <a:lnSpc>
                          <a:spcPct val="120000"/>
                        </a:lnSpc>
                      </a:pPr>
                      <a:r>
                        <a:rPr lang="ko-KR" altLang="en-US" sz="850" b="0" dirty="0">
                          <a:latin typeface="+mn-ea"/>
                          <a:ea typeface="+mn-ea"/>
                        </a:rPr>
                        <a:t>비회원일 경우 로그인 창으로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dirty="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사이트의 특성을 나타내는 배너들을 스크롤</a:t>
                      </a:r>
                      <a:endParaRPr kumimoji="1" lang="en-US" altLang="ko-KR" sz="850" dirty="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첫번째 화면은 작가 모집 배너를 띄워 클릭 시 작가 모집 신청 페이지로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dirty="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dirty="0">
                          <a:latin typeface="+mn-ea"/>
                          <a:ea typeface="+mn-ea"/>
                        </a:rPr>
                        <a:t>이 달의 </a:t>
                      </a:r>
                      <a:r>
                        <a:rPr lang="en-US" altLang="ko-KR" sz="850" b="0" dirty="0" err="1">
                          <a:latin typeface="+mn-ea"/>
                          <a:ea typeface="+mn-ea"/>
                        </a:rPr>
                        <a:t>MasterPiece</a:t>
                      </a:r>
                      <a:r>
                        <a:rPr lang="ko-KR" altLang="en-US" sz="850" b="0" dirty="0">
                          <a:latin typeface="+mn-ea"/>
                          <a:ea typeface="+mn-ea"/>
                        </a:rPr>
                        <a:t>와</a:t>
                      </a:r>
                      <a:r>
                        <a:rPr lang="en-US" altLang="ko-KR" sz="850" b="0" dirty="0">
                          <a:latin typeface="+mn-ea"/>
                          <a:ea typeface="+mn-ea"/>
                        </a:rPr>
                        <a:t>, </a:t>
                      </a:r>
                      <a:r>
                        <a:rPr lang="ko-KR" altLang="en-US" sz="850" b="0" dirty="0">
                          <a:latin typeface="+mn-ea"/>
                          <a:ea typeface="+mn-ea"/>
                        </a:rPr>
                        <a:t>신작 업데이트 된 작품</a:t>
                      </a:r>
                      <a:r>
                        <a:rPr lang="en-US" altLang="ko-KR" sz="850" b="0" dirty="0">
                          <a:latin typeface="+mn-ea"/>
                          <a:ea typeface="+mn-ea"/>
                        </a:rPr>
                        <a:t>, </a:t>
                      </a:r>
                      <a:r>
                        <a:rPr lang="ko-KR" altLang="en-US" sz="850" b="0" dirty="0">
                          <a:latin typeface="+mn-ea"/>
                          <a:ea typeface="+mn-ea"/>
                        </a:rPr>
                        <a:t>아마추어 게시판에서 사랑을 받은 작품들을 </a:t>
                      </a:r>
                      <a:r>
                        <a:rPr lang="ko-KR" altLang="en-US" sz="850" b="0" dirty="0" err="1">
                          <a:latin typeface="+mn-ea"/>
                          <a:ea typeface="+mn-ea"/>
                        </a:rPr>
                        <a:t>메인화면에</a:t>
                      </a:r>
                      <a:r>
                        <a:rPr lang="ko-KR" altLang="en-US" sz="850" b="0" dirty="0">
                          <a:latin typeface="+mn-ea"/>
                          <a:ea typeface="+mn-ea"/>
                        </a:rPr>
                        <a:t> 게시</a:t>
                      </a:r>
                      <a:endParaRPr lang="en-US" altLang="ko-KR" sz="850" b="0" dirty="0">
                        <a:latin typeface="+mn-ea"/>
                        <a:ea typeface="+mn-ea"/>
                      </a:endParaRPr>
                    </a:p>
                    <a:p>
                      <a:pPr algn="just" latinLnBrk="1">
                        <a:lnSpc>
                          <a:spcPct val="120000"/>
                        </a:lnSpc>
                      </a:pPr>
                      <a:r>
                        <a:rPr lang="ko-KR" altLang="en-US" sz="850" b="0" dirty="0" err="1">
                          <a:latin typeface="+mn-ea"/>
                          <a:ea typeface="+mn-ea"/>
                        </a:rPr>
                        <a:t>클릭시</a:t>
                      </a:r>
                      <a:r>
                        <a:rPr lang="ko-KR" altLang="en-US" sz="850" b="0" dirty="0">
                          <a:latin typeface="+mn-ea"/>
                          <a:ea typeface="+mn-ea"/>
                        </a:rPr>
                        <a:t> 해당 작품 판매 페이지</a:t>
                      </a:r>
                      <a:r>
                        <a:rPr lang="en-US" altLang="ko-KR" sz="850" b="0" dirty="0">
                          <a:latin typeface="+mn-ea"/>
                          <a:ea typeface="+mn-ea"/>
                        </a:rPr>
                        <a:t>(</a:t>
                      </a:r>
                      <a:r>
                        <a:rPr lang="ko-KR" altLang="en-US" sz="850" b="0" dirty="0">
                          <a:latin typeface="+mn-ea"/>
                          <a:ea typeface="+mn-ea"/>
                        </a:rPr>
                        <a:t>혹은 게시글</a:t>
                      </a:r>
                      <a:r>
                        <a:rPr lang="en-US" altLang="ko-KR" sz="850" b="0" dirty="0">
                          <a:latin typeface="+mn-ea"/>
                          <a:ea typeface="+mn-ea"/>
                        </a:rPr>
                        <a:t>)</a:t>
                      </a:r>
                      <a:r>
                        <a:rPr lang="ko-KR" altLang="en-US" sz="850" b="0" dirty="0">
                          <a:latin typeface="+mn-ea"/>
                          <a:ea typeface="+mn-ea"/>
                        </a:rPr>
                        <a:t>로 이동</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dirty="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Footer </a:t>
                      </a:r>
                      <a:r>
                        <a:rPr lang="ko-KR" altLang="en-US" sz="850" b="0" dirty="0">
                          <a:latin typeface="+mn-ea"/>
                          <a:ea typeface="+mn-ea"/>
                        </a:rPr>
                        <a:t>역시 각 페이지마다 고정</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679862" y="106980"/>
            <a:ext cx="248786" cy="230832"/>
          </a:xfrm>
          <a:prstGeom prst="rect">
            <a:avLst/>
          </a:prstGeom>
          <a:noFill/>
        </p:spPr>
        <p:txBody>
          <a:bodyPr wrap="none" rtlCol="0">
            <a:spAutoFit/>
          </a:bodyPr>
          <a:lstStyle/>
          <a:p>
            <a:r>
              <a:rPr lang="en-US" altLang="ko-KR" sz="900" dirty="0"/>
              <a:t>1</a:t>
            </a:r>
            <a:endParaRPr lang="ko-KR" altLang="en-US" sz="900" dirty="0"/>
          </a:p>
        </p:txBody>
      </p:sp>
      <p:sp>
        <p:nvSpPr>
          <p:cNvPr id="2" name="직사각형 1">
            <a:extLst>
              <a:ext uri="{FF2B5EF4-FFF2-40B4-BE49-F238E27FC236}">
                <a16:creationId xmlns:a16="http://schemas.microsoft.com/office/drawing/2014/main" id="{4C49394A-6392-425C-B930-D0B7FF74033B}"/>
              </a:ext>
            </a:extLst>
          </p:cNvPr>
          <p:cNvSpPr/>
          <p:nvPr/>
        </p:nvSpPr>
        <p:spPr>
          <a:xfrm>
            <a:off x="1453902" y="432879"/>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10" name="직사각형 9">
            <a:extLst>
              <a:ext uri="{FF2B5EF4-FFF2-40B4-BE49-F238E27FC236}">
                <a16:creationId xmlns:a16="http://schemas.microsoft.com/office/drawing/2014/main" id="{9C7CBB81-6F30-497E-B989-D3EE48DBD337}"/>
              </a:ext>
            </a:extLst>
          </p:cNvPr>
          <p:cNvSpPr/>
          <p:nvPr/>
        </p:nvSpPr>
        <p:spPr>
          <a:xfrm>
            <a:off x="1456569" y="98072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4</a:t>
            </a:r>
            <a:endParaRPr lang="ko-KR" altLang="en-US" dirty="0"/>
          </a:p>
        </p:txBody>
      </p:sp>
      <p:sp>
        <p:nvSpPr>
          <p:cNvPr id="11" name="직사각형 10">
            <a:extLst>
              <a:ext uri="{FF2B5EF4-FFF2-40B4-BE49-F238E27FC236}">
                <a16:creationId xmlns:a16="http://schemas.microsoft.com/office/drawing/2014/main" id="{A75BF62F-E2A5-4AB8-BEC7-5E015E71659B}"/>
              </a:ext>
            </a:extLst>
          </p:cNvPr>
          <p:cNvSpPr/>
          <p:nvPr/>
        </p:nvSpPr>
        <p:spPr>
          <a:xfrm>
            <a:off x="1453901" y="2204864"/>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5</a:t>
            </a:r>
            <a:endParaRPr lang="ko-KR" altLang="en-US" dirty="0"/>
          </a:p>
        </p:txBody>
      </p:sp>
      <p:sp>
        <p:nvSpPr>
          <p:cNvPr id="12" name="직사각형 11">
            <a:extLst>
              <a:ext uri="{FF2B5EF4-FFF2-40B4-BE49-F238E27FC236}">
                <a16:creationId xmlns:a16="http://schemas.microsoft.com/office/drawing/2014/main" id="{ACD928F6-30FF-4A6C-9D04-C09253448EC1}"/>
              </a:ext>
            </a:extLst>
          </p:cNvPr>
          <p:cNvSpPr/>
          <p:nvPr/>
        </p:nvSpPr>
        <p:spPr>
          <a:xfrm>
            <a:off x="1453902" y="6265527"/>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6</a:t>
            </a:r>
            <a:endParaRPr lang="ko-KR" altLang="en-US" dirty="0"/>
          </a:p>
        </p:txBody>
      </p:sp>
      <p:pic>
        <p:nvPicPr>
          <p:cNvPr id="9" name="내용 개체 틀 6">
            <a:extLst>
              <a:ext uri="{FF2B5EF4-FFF2-40B4-BE49-F238E27FC236}">
                <a16:creationId xmlns:a16="http://schemas.microsoft.com/office/drawing/2014/main" id="{CDB8631A-519E-4826-9AD6-659C0AA1F6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805"/>
          <a:stretch/>
        </p:blipFill>
        <p:spPr>
          <a:xfrm>
            <a:off x="1759414" y="6265527"/>
            <a:ext cx="4149210" cy="519169"/>
          </a:xfrm>
          <a:prstGeom prst="rect">
            <a:avLst/>
          </a:prstGeom>
        </p:spPr>
      </p:pic>
      <p:sp>
        <p:nvSpPr>
          <p:cNvPr id="15" name="직사각형 14">
            <a:extLst>
              <a:ext uri="{FF2B5EF4-FFF2-40B4-BE49-F238E27FC236}">
                <a16:creationId xmlns:a16="http://schemas.microsoft.com/office/drawing/2014/main" id="{A0411F92-8854-4AFA-BE39-917F540EE5D5}"/>
              </a:ext>
            </a:extLst>
          </p:cNvPr>
          <p:cNvSpPr/>
          <p:nvPr/>
        </p:nvSpPr>
        <p:spPr>
          <a:xfrm>
            <a:off x="6049149" y="479448"/>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7" name="직사각형 16">
            <a:extLst>
              <a:ext uri="{FF2B5EF4-FFF2-40B4-BE49-F238E27FC236}">
                <a16:creationId xmlns:a16="http://schemas.microsoft.com/office/drawing/2014/main" id="{35773900-8627-41DD-97D0-40FC68F5F2B7}"/>
              </a:ext>
            </a:extLst>
          </p:cNvPr>
          <p:cNvSpPr/>
          <p:nvPr/>
        </p:nvSpPr>
        <p:spPr>
          <a:xfrm>
            <a:off x="5003811" y="1368983"/>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pic>
        <p:nvPicPr>
          <p:cNvPr id="18" name="그림 17">
            <a:extLst>
              <a:ext uri="{FF2B5EF4-FFF2-40B4-BE49-F238E27FC236}">
                <a16:creationId xmlns:a16="http://schemas.microsoft.com/office/drawing/2014/main" id="{6807E677-A7D6-449A-AAB4-993073AAF768}"/>
              </a:ext>
            </a:extLst>
          </p:cNvPr>
          <p:cNvPicPr>
            <a:picLocks noChangeAspect="1"/>
          </p:cNvPicPr>
          <p:nvPr/>
        </p:nvPicPr>
        <p:blipFill>
          <a:blip r:embed="rId4"/>
          <a:stretch>
            <a:fillRect/>
          </a:stretch>
        </p:blipFill>
        <p:spPr>
          <a:xfrm>
            <a:off x="6385320" y="1709678"/>
            <a:ext cx="1019250" cy="801260"/>
          </a:xfrm>
          <a:prstGeom prst="rect">
            <a:avLst/>
          </a:prstGeom>
        </p:spPr>
      </p:pic>
      <p:pic>
        <p:nvPicPr>
          <p:cNvPr id="19" name="그림 18">
            <a:extLst>
              <a:ext uri="{FF2B5EF4-FFF2-40B4-BE49-F238E27FC236}">
                <a16:creationId xmlns:a16="http://schemas.microsoft.com/office/drawing/2014/main" id="{93A18991-6E42-44C2-A45B-E3D5013F7ADC}"/>
              </a:ext>
            </a:extLst>
          </p:cNvPr>
          <p:cNvPicPr>
            <a:picLocks noChangeAspect="1"/>
          </p:cNvPicPr>
          <p:nvPr/>
        </p:nvPicPr>
        <p:blipFill>
          <a:blip r:embed="rId5"/>
          <a:stretch>
            <a:fillRect/>
          </a:stretch>
        </p:blipFill>
        <p:spPr>
          <a:xfrm>
            <a:off x="6370812" y="2591816"/>
            <a:ext cx="1048265" cy="801260"/>
          </a:xfrm>
          <a:prstGeom prst="rect">
            <a:avLst/>
          </a:prstGeom>
        </p:spPr>
      </p:pic>
      <p:pic>
        <p:nvPicPr>
          <p:cNvPr id="20" name="그림 19">
            <a:extLst>
              <a:ext uri="{FF2B5EF4-FFF2-40B4-BE49-F238E27FC236}">
                <a16:creationId xmlns:a16="http://schemas.microsoft.com/office/drawing/2014/main" id="{C6EE2513-A8A9-4B34-A700-962D853EAD75}"/>
              </a:ext>
            </a:extLst>
          </p:cNvPr>
          <p:cNvPicPr>
            <a:picLocks noChangeAspect="1"/>
          </p:cNvPicPr>
          <p:nvPr/>
        </p:nvPicPr>
        <p:blipFill>
          <a:blip r:embed="rId6"/>
          <a:stretch>
            <a:fillRect/>
          </a:stretch>
        </p:blipFill>
        <p:spPr>
          <a:xfrm>
            <a:off x="6370812" y="394381"/>
            <a:ext cx="1050443" cy="1234419"/>
          </a:xfrm>
          <a:prstGeom prst="rect">
            <a:avLst/>
          </a:prstGeom>
        </p:spPr>
      </p:pic>
    </p:spTree>
    <p:extLst>
      <p:ext uri="{BB962C8B-B14F-4D97-AF65-F5344CB8AC3E}">
        <p14:creationId xmlns:p14="http://schemas.microsoft.com/office/powerpoint/2010/main" val="375987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5CC5300-C5E5-43A4-9352-D42D14CB306C}"/>
              </a:ext>
            </a:extLst>
          </p:cNvPr>
          <p:cNvSpPr>
            <a:spLocks noGrp="1"/>
          </p:cNvSpPr>
          <p:nvPr>
            <p:ph type="body" sz="quarter" idx="10"/>
          </p:nvPr>
        </p:nvSpPr>
        <p:spPr/>
        <p:txBody>
          <a:bodyPr/>
          <a:lstStyle/>
          <a:p>
            <a:r>
              <a:rPr lang="ko-KR" altLang="en-US" dirty="0"/>
              <a:t>로그인 및 회원가입 창</a:t>
            </a:r>
          </a:p>
        </p:txBody>
      </p:sp>
      <p:sp>
        <p:nvSpPr>
          <p:cNvPr id="3" name="텍스트 개체 틀 2">
            <a:extLst>
              <a:ext uri="{FF2B5EF4-FFF2-40B4-BE49-F238E27FC236}">
                <a16:creationId xmlns:a16="http://schemas.microsoft.com/office/drawing/2014/main" id="{C00CEBA5-E794-48B4-90A5-D839E85433C6}"/>
              </a:ext>
            </a:extLst>
          </p:cNvPr>
          <p:cNvSpPr>
            <a:spLocks noGrp="1"/>
          </p:cNvSpPr>
          <p:nvPr>
            <p:ph type="body" sz="quarter" idx="11"/>
          </p:nvPr>
        </p:nvSpPr>
        <p:spPr/>
        <p:txBody>
          <a:bodyPr/>
          <a:lstStyle/>
          <a:p>
            <a:r>
              <a:rPr lang="en-US" altLang="ko-KR" dirty="0"/>
              <a:t>LOGIN and REGISTER</a:t>
            </a:r>
            <a:endParaRPr lang="ko-KR" altLang="en-US" dirty="0"/>
          </a:p>
        </p:txBody>
      </p:sp>
      <p:graphicFrame>
        <p:nvGraphicFramePr>
          <p:cNvPr id="4" name="표 3">
            <a:extLst>
              <a:ext uri="{FF2B5EF4-FFF2-40B4-BE49-F238E27FC236}">
                <a16:creationId xmlns:a16="http://schemas.microsoft.com/office/drawing/2014/main" id="{A24C3695-948E-49FE-A63A-15EADE0D5849}"/>
              </a:ext>
            </a:extLst>
          </p:cNvPr>
          <p:cNvGraphicFramePr>
            <a:graphicFrameLocks noGrp="1"/>
          </p:cNvGraphicFramePr>
          <p:nvPr>
            <p:extLst>
              <p:ext uri="{D42A27DB-BD31-4B8C-83A1-F6EECF244321}">
                <p14:modId xmlns:p14="http://schemas.microsoft.com/office/powerpoint/2010/main" val="1756171725"/>
              </p:ext>
            </p:extLst>
          </p:nvPr>
        </p:nvGraphicFramePr>
        <p:xfrm>
          <a:off x="8688288" y="476672"/>
          <a:ext cx="3384376" cy="269994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rgbClr val="4E5263"/>
                          </a:solidFill>
                          <a:latin typeface="+mn-ea"/>
                          <a:ea typeface="+mn-ea"/>
                          <a:sym typeface="맑은 고딕"/>
                        </a:rPr>
                        <a:t>Summery.</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로그인은 팝업 창</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회원가입 창은 로그인 창을 통해서 </a:t>
                      </a:r>
                      <a:r>
                        <a:rPr lang="ko-KR" altLang="en-US" sz="800" b="0" dirty="0" err="1">
                          <a:solidFill>
                            <a:schemeClr val="tx1"/>
                          </a:solidFill>
                          <a:latin typeface="+mn-ea"/>
                          <a:ea typeface="+mn-ea"/>
                          <a:sym typeface="맑은 고딕"/>
                        </a:rPr>
                        <a:t>들어감</a:t>
                      </a:r>
                      <a:endParaRPr lang="en-US" altLang="ko-KR" sz="800" b="0" dirty="0">
                        <a:solidFill>
                          <a:schemeClr val="tx1"/>
                        </a:solidFill>
                        <a:latin typeface="+mn-ea"/>
                        <a:ea typeface="+mn-ea"/>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solidFill>
                          <a:latin typeface="+mn-ea"/>
                          <a:ea typeface="+mn-ea"/>
                          <a:sym typeface="맑은 고딕"/>
                        </a:rPr>
                        <a:t>모든 회원가입과 로그인이 마치면 다시 </a:t>
                      </a:r>
                      <a:r>
                        <a:rPr lang="ko-KR" altLang="en-US" sz="800" b="0" dirty="0" err="1">
                          <a:solidFill>
                            <a:schemeClr val="tx1"/>
                          </a:solidFill>
                          <a:latin typeface="+mn-ea"/>
                          <a:ea typeface="+mn-ea"/>
                          <a:sym typeface="맑은 고딕"/>
                        </a:rPr>
                        <a:t>메인화면으로</a:t>
                      </a:r>
                      <a:r>
                        <a:rPr lang="ko-KR" altLang="en-US" sz="800" b="0" dirty="0">
                          <a:solidFill>
                            <a:schemeClr val="tx1"/>
                          </a:solidFill>
                          <a:latin typeface="+mn-ea"/>
                          <a:ea typeface="+mn-ea"/>
                          <a:sym typeface="맑은 고딕"/>
                        </a:rPr>
                        <a:t> </a:t>
                      </a:r>
                      <a:r>
                        <a:rPr lang="ko-KR" altLang="en-US" sz="800" b="0" dirty="0" err="1">
                          <a:solidFill>
                            <a:schemeClr val="tx1"/>
                          </a:solidFill>
                          <a:latin typeface="+mn-ea"/>
                          <a:ea typeface="+mn-ea"/>
                          <a:sym typeface="맑은 고딕"/>
                        </a:rPr>
                        <a:t>돌아감</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900" b="0" dirty="0">
                          <a:solidFill>
                            <a:schemeClr val="tx1"/>
                          </a:solidFill>
                          <a:latin typeface="+mn-ea"/>
                          <a:ea typeface="+mn-ea"/>
                          <a:sym typeface="맑은 고딕"/>
                        </a:rPr>
                        <a:t>메인 화면에서 </a:t>
                      </a:r>
                      <a:r>
                        <a:rPr lang="en-US" altLang="ko-KR" sz="900" b="0" dirty="0">
                          <a:solidFill>
                            <a:schemeClr val="tx1"/>
                          </a:solidFill>
                          <a:latin typeface="+mn-ea"/>
                          <a:ea typeface="+mn-ea"/>
                          <a:sym typeface="맑은 고딕"/>
                        </a:rPr>
                        <a:t>USER </a:t>
                      </a:r>
                      <a:r>
                        <a:rPr lang="ko-KR" altLang="en-US" sz="900" b="0" dirty="0">
                          <a:solidFill>
                            <a:schemeClr val="tx1"/>
                          </a:solidFill>
                          <a:latin typeface="+mn-ea"/>
                          <a:ea typeface="+mn-ea"/>
                          <a:sym typeface="맑은 고딕"/>
                        </a:rPr>
                        <a:t>버튼 클릭 시</a:t>
                      </a:r>
                      <a:r>
                        <a:rPr lang="en-US" altLang="ko-KR" sz="900" b="0" dirty="0">
                          <a:solidFill>
                            <a:schemeClr val="tx1"/>
                          </a:solidFill>
                          <a:latin typeface="+mn-ea"/>
                          <a:ea typeface="+mn-ea"/>
                          <a:sym typeface="맑은 고딕"/>
                        </a:rPr>
                        <a:t>, </a:t>
                      </a:r>
                      <a:r>
                        <a:rPr lang="ko-KR" altLang="en-US" sz="900" b="0" dirty="0">
                          <a:solidFill>
                            <a:schemeClr val="tx1"/>
                          </a:solidFill>
                          <a:latin typeface="+mn-ea"/>
                          <a:ea typeface="+mn-ea"/>
                          <a:sym typeface="맑은 고딕"/>
                        </a:rPr>
                        <a:t>팝업 창이 생성 시 뒤 배경이 </a:t>
                      </a:r>
                      <a:r>
                        <a:rPr lang="ko-KR" altLang="en-US" sz="900" b="0" dirty="0" err="1">
                          <a:solidFill>
                            <a:schemeClr val="tx1"/>
                          </a:solidFill>
                          <a:latin typeface="+mn-ea"/>
                          <a:ea typeface="+mn-ea"/>
                          <a:sym typeface="맑은 고딕"/>
                        </a:rPr>
                        <a:t>블러</a:t>
                      </a:r>
                      <a:r>
                        <a:rPr lang="ko-KR" altLang="en-US" sz="900" b="0" dirty="0">
                          <a:solidFill>
                            <a:schemeClr val="tx1"/>
                          </a:solidFill>
                          <a:latin typeface="+mn-ea"/>
                          <a:ea typeface="+mn-ea"/>
                          <a:sym typeface="맑은 고딕"/>
                        </a:rPr>
                        <a:t> 처리</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dirty="0">
                          <a:solidFill>
                            <a:schemeClr val="tx1"/>
                          </a:solidFill>
                          <a:latin typeface="+mn-ea"/>
                        </a:rPr>
                        <a:t>로그인 정보가 없을 때 출력되는 </a:t>
                      </a:r>
                      <a:r>
                        <a:rPr kumimoji="1" lang="en-US" altLang="ko-KR" sz="850" dirty="0">
                          <a:solidFill>
                            <a:schemeClr val="tx1"/>
                          </a:solidFill>
                          <a:latin typeface="+mn-ea"/>
                        </a:rPr>
                        <a:t>alert </a:t>
                      </a:r>
                      <a:r>
                        <a:rPr kumimoji="1" lang="ko-KR" altLang="en-US" sz="850" dirty="0">
                          <a:solidFill>
                            <a:schemeClr val="tx1"/>
                          </a:solidFill>
                          <a:latin typeface="+mn-ea"/>
                        </a:rPr>
                        <a:t>창</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dirty="0">
                          <a:latin typeface="+mn-ea"/>
                          <a:ea typeface="+mn-ea"/>
                        </a:rPr>
                        <a:t>-   </a:t>
                      </a:r>
                      <a:r>
                        <a:rPr lang="ko-KR" altLang="en-US" sz="850" b="0" dirty="0">
                          <a:latin typeface="+mn-ea"/>
                          <a:ea typeface="+mn-ea"/>
                        </a:rPr>
                        <a:t>아이디와 닉네임은 유효성 검사</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비밀번호와 비밀번호 확인 칸에 입력된 값이 일치하는지 검사</a:t>
                      </a:r>
                      <a:endParaRPr lang="en-US" altLang="ko-KR" sz="850" b="0" dirty="0">
                        <a:latin typeface="+mn-ea"/>
                        <a:ea typeface="+mn-ea"/>
                      </a:endParaRPr>
                    </a:p>
                    <a:p>
                      <a:pPr marL="171450" indent="-171450" algn="just" latinLnBrk="1">
                        <a:lnSpc>
                          <a:spcPct val="120000"/>
                        </a:lnSpc>
                        <a:buFontTx/>
                        <a:buChar char="-"/>
                      </a:pPr>
                      <a:r>
                        <a:rPr lang="en-US" altLang="ko-KR" sz="850" b="0" dirty="0" err="1">
                          <a:latin typeface="+mn-ea"/>
                          <a:ea typeface="+mn-ea"/>
                        </a:rPr>
                        <a:t>Daum</a:t>
                      </a:r>
                      <a:r>
                        <a:rPr lang="en-US" altLang="ko-KR" sz="850" b="0" dirty="0">
                          <a:latin typeface="+mn-ea"/>
                          <a:ea typeface="+mn-ea"/>
                        </a:rPr>
                        <a:t> </a:t>
                      </a:r>
                      <a:r>
                        <a:rPr lang="ko-KR" altLang="en-US" sz="850" b="0" dirty="0">
                          <a:latin typeface="+mn-ea"/>
                          <a:ea typeface="+mn-ea"/>
                        </a:rPr>
                        <a:t>지도 </a:t>
                      </a:r>
                      <a:r>
                        <a:rPr lang="en-US" altLang="ko-KR" sz="850" b="0" dirty="0">
                          <a:latin typeface="+mn-ea"/>
                          <a:ea typeface="+mn-ea"/>
                        </a:rPr>
                        <a:t>API</a:t>
                      </a:r>
                      <a:r>
                        <a:rPr lang="ko-KR" altLang="en-US" sz="850" b="0" dirty="0">
                          <a:latin typeface="+mn-ea"/>
                          <a:ea typeface="+mn-ea"/>
                        </a:rPr>
                        <a:t>로 사용자의 주소 정보 입력</a:t>
                      </a:r>
                      <a:endParaRPr lang="en-US" altLang="ko-KR" sz="850" b="0" dirty="0">
                        <a:latin typeface="+mn-ea"/>
                        <a:ea typeface="+mn-ea"/>
                      </a:endParaRPr>
                    </a:p>
                    <a:p>
                      <a:pPr marL="171450" indent="-171450" algn="just" latinLnBrk="1">
                        <a:lnSpc>
                          <a:spcPct val="120000"/>
                        </a:lnSpc>
                        <a:buFontTx/>
                        <a:buChar char="-"/>
                      </a:pPr>
                      <a:r>
                        <a:rPr lang="en-US" altLang="ko-KR" sz="850" b="0" dirty="0">
                          <a:latin typeface="+mn-ea"/>
                          <a:ea typeface="+mn-ea"/>
                        </a:rPr>
                        <a:t>SMTP API</a:t>
                      </a:r>
                      <a:r>
                        <a:rPr lang="ko-KR" altLang="en-US" sz="850" b="0" dirty="0">
                          <a:latin typeface="+mn-ea"/>
                          <a:ea typeface="+mn-ea"/>
                        </a:rPr>
                        <a:t>로 이메일 인증 구현</a:t>
                      </a:r>
                      <a:endParaRPr lang="en-US" altLang="ko-KR" sz="850" b="0" dirty="0">
                        <a:latin typeface="+mn-ea"/>
                        <a:ea typeface="+mn-ea"/>
                      </a:endParaRPr>
                    </a:p>
                    <a:p>
                      <a:pPr marL="171450" indent="-171450" algn="just" latinLnBrk="1">
                        <a:lnSpc>
                          <a:spcPct val="120000"/>
                        </a:lnSpc>
                        <a:buFontTx/>
                        <a:buChar char="-"/>
                      </a:pPr>
                      <a:r>
                        <a:rPr lang="ko-KR" altLang="en-US" sz="850" b="0" dirty="0">
                          <a:latin typeface="+mn-ea"/>
                          <a:ea typeface="+mn-ea"/>
                        </a:rPr>
                        <a:t>이용 약관에 동의하지 않았을 경우 알림 </a:t>
                      </a:r>
                      <a:r>
                        <a:rPr lang="ko-KR" altLang="en-US" sz="850" b="0" dirty="0" err="1">
                          <a:latin typeface="+mn-ea"/>
                          <a:ea typeface="+mn-ea"/>
                        </a:rPr>
                        <a:t>팝업창</a:t>
                      </a:r>
                      <a:r>
                        <a:rPr lang="ko-KR" altLang="en-US" sz="850" b="0" dirty="0">
                          <a:latin typeface="+mn-ea"/>
                          <a:ea typeface="+mn-ea"/>
                        </a:rPr>
                        <a:t> 생성</a:t>
                      </a:r>
                      <a:endParaRPr lang="en-US" altLang="ko-KR"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8" name="그림 7">
            <a:extLst>
              <a:ext uri="{FF2B5EF4-FFF2-40B4-BE49-F238E27FC236}">
                <a16:creationId xmlns:a16="http://schemas.microsoft.com/office/drawing/2014/main" id="{ED85E70E-EA89-41CE-B463-8F3BDE87A4B5}"/>
              </a:ext>
            </a:extLst>
          </p:cNvPr>
          <p:cNvPicPr>
            <a:picLocks noChangeAspect="1"/>
          </p:cNvPicPr>
          <p:nvPr/>
        </p:nvPicPr>
        <p:blipFill rotWithShape="1">
          <a:blip r:embed="rId2"/>
          <a:srcRect t="2284"/>
          <a:stretch/>
        </p:blipFill>
        <p:spPr>
          <a:xfrm>
            <a:off x="553820" y="1268760"/>
            <a:ext cx="2876401" cy="2736304"/>
          </a:xfrm>
          <a:prstGeom prst="rect">
            <a:avLst/>
          </a:prstGeom>
        </p:spPr>
      </p:pic>
      <p:pic>
        <p:nvPicPr>
          <p:cNvPr id="9" name="그림 8">
            <a:extLst>
              <a:ext uri="{FF2B5EF4-FFF2-40B4-BE49-F238E27FC236}">
                <a16:creationId xmlns:a16="http://schemas.microsoft.com/office/drawing/2014/main" id="{00A28361-0E5D-4D79-8E18-DCDFF48663EF}"/>
              </a:ext>
            </a:extLst>
          </p:cNvPr>
          <p:cNvPicPr>
            <a:picLocks noChangeAspect="1"/>
          </p:cNvPicPr>
          <p:nvPr/>
        </p:nvPicPr>
        <p:blipFill>
          <a:blip r:embed="rId3"/>
          <a:stretch>
            <a:fillRect/>
          </a:stretch>
        </p:blipFill>
        <p:spPr>
          <a:xfrm>
            <a:off x="551384" y="4293095"/>
            <a:ext cx="2881852" cy="1368152"/>
          </a:xfrm>
          <a:prstGeom prst="rect">
            <a:avLst/>
          </a:prstGeom>
        </p:spPr>
      </p:pic>
      <p:grpSp>
        <p:nvGrpSpPr>
          <p:cNvPr id="10" name="그룹 9">
            <a:extLst>
              <a:ext uri="{FF2B5EF4-FFF2-40B4-BE49-F238E27FC236}">
                <a16:creationId xmlns:a16="http://schemas.microsoft.com/office/drawing/2014/main" id="{1657FE04-5AF4-423E-9CE7-D19A4D2257A8}"/>
              </a:ext>
            </a:extLst>
          </p:cNvPr>
          <p:cNvGrpSpPr/>
          <p:nvPr/>
        </p:nvGrpSpPr>
        <p:grpSpPr>
          <a:xfrm>
            <a:off x="4223302" y="908720"/>
            <a:ext cx="3947436" cy="5695430"/>
            <a:chOff x="2135560" y="548680"/>
            <a:chExt cx="4530382" cy="5201816"/>
          </a:xfrm>
        </p:grpSpPr>
        <p:pic>
          <p:nvPicPr>
            <p:cNvPr id="11" name="그림 10">
              <a:extLst>
                <a:ext uri="{FF2B5EF4-FFF2-40B4-BE49-F238E27FC236}">
                  <a16:creationId xmlns:a16="http://schemas.microsoft.com/office/drawing/2014/main" id="{FE3C6615-5DB2-44ED-B4C8-89F23602E03E}"/>
                </a:ext>
              </a:extLst>
            </p:cNvPr>
            <p:cNvPicPr>
              <a:picLocks noChangeAspect="1"/>
            </p:cNvPicPr>
            <p:nvPr/>
          </p:nvPicPr>
          <p:blipFill rotWithShape="1">
            <a:blip r:embed="rId4"/>
            <a:srcRect b="38051"/>
            <a:stretch/>
          </p:blipFill>
          <p:spPr>
            <a:xfrm>
              <a:off x="2135560" y="548680"/>
              <a:ext cx="4530382" cy="4248472"/>
            </a:xfrm>
            <a:prstGeom prst="rect">
              <a:avLst/>
            </a:prstGeom>
          </p:spPr>
        </p:pic>
        <p:pic>
          <p:nvPicPr>
            <p:cNvPr id="12" name="그림 11">
              <a:extLst>
                <a:ext uri="{FF2B5EF4-FFF2-40B4-BE49-F238E27FC236}">
                  <a16:creationId xmlns:a16="http://schemas.microsoft.com/office/drawing/2014/main" id="{0AC98D8C-A06E-4685-BBC1-C16011737444}"/>
                </a:ext>
              </a:extLst>
            </p:cNvPr>
            <p:cNvPicPr>
              <a:picLocks noChangeAspect="1"/>
            </p:cNvPicPr>
            <p:nvPr/>
          </p:nvPicPr>
          <p:blipFill rotWithShape="1">
            <a:blip r:embed="rId4"/>
            <a:srcRect t="86099"/>
            <a:stretch/>
          </p:blipFill>
          <p:spPr>
            <a:xfrm>
              <a:off x="2135560" y="4797152"/>
              <a:ext cx="4530382" cy="953344"/>
            </a:xfrm>
            <a:prstGeom prst="rect">
              <a:avLst/>
            </a:prstGeom>
          </p:spPr>
        </p:pic>
      </p:grpSp>
      <p:sp>
        <p:nvSpPr>
          <p:cNvPr id="13" name="직사각형 12">
            <a:extLst>
              <a:ext uri="{FF2B5EF4-FFF2-40B4-BE49-F238E27FC236}">
                <a16:creationId xmlns:a16="http://schemas.microsoft.com/office/drawing/2014/main" id="{4B7282B6-7B36-45AF-A285-6B15935E7B4F}"/>
              </a:ext>
            </a:extLst>
          </p:cNvPr>
          <p:cNvSpPr/>
          <p:nvPr/>
        </p:nvSpPr>
        <p:spPr>
          <a:xfrm>
            <a:off x="261181" y="141277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endParaRPr lang="ko-KR" altLang="en-US" dirty="0"/>
          </a:p>
        </p:txBody>
      </p:sp>
      <p:sp>
        <p:nvSpPr>
          <p:cNvPr id="14" name="직사각형 13">
            <a:extLst>
              <a:ext uri="{FF2B5EF4-FFF2-40B4-BE49-F238E27FC236}">
                <a16:creationId xmlns:a16="http://schemas.microsoft.com/office/drawing/2014/main" id="{62E8CD29-A43A-4B49-A0E3-EC62CA0C80D7}"/>
              </a:ext>
            </a:extLst>
          </p:cNvPr>
          <p:cNvSpPr/>
          <p:nvPr/>
        </p:nvSpPr>
        <p:spPr>
          <a:xfrm>
            <a:off x="4006285" y="1412776"/>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3</a:t>
            </a:r>
            <a:endParaRPr lang="ko-KR" altLang="en-US" dirty="0"/>
          </a:p>
        </p:txBody>
      </p:sp>
      <p:sp>
        <p:nvSpPr>
          <p:cNvPr id="15" name="직사각형 14">
            <a:extLst>
              <a:ext uri="{FF2B5EF4-FFF2-40B4-BE49-F238E27FC236}">
                <a16:creationId xmlns:a16="http://schemas.microsoft.com/office/drawing/2014/main" id="{8AC901FB-12DE-4176-B876-F63B9AA53F06}"/>
              </a:ext>
            </a:extLst>
          </p:cNvPr>
          <p:cNvSpPr/>
          <p:nvPr/>
        </p:nvSpPr>
        <p:spPr>
          <a:xfrm>
            <a:off x="261181" y="4437112"/>
            <a:ext cx="246943" cy="2598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endParaRPr lang="ko-KR" altLang="en-US" dirty="0"/>
          </a:p>
        </p:txBody>
      </p:sp>
    </p:spTree>
    <p:extLst>
      <p:ext uri="{BB962C8B-B14F-4D97-AF65-F5344CB8AC3E}">
        <p14:creationId xmlns:p14="http://schemas.microsoft.com/office/powerpoint/2010/main" val="3143104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4778</TotalTime>
  <Words>2892</Words>
  <Application>Microsoft Office PowerPoint</Application>
  <PresentationFormat>와이드스크린</PresentationFormat>
  <Paragraphs>583</Paragraphs>
  <Slides>42</Slides>
  <Notes>1</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42</vt:i4>
      </vt:variant>
    </vt:vector>
  </HeadingPairs>
  <TitlesOfParts>
    <vt:vector size="48" baseType="lpstr">
      <vt:lpstr>Apple SD Gothic Neo</vt:lpstr>
      <vt:lpstr>SF Pro Text Medium</vt:lpstr>
      <vt:lpstr>SF Pro Text Regular</vt:lpstr>
      <vt:lpstr>맑은 고딕</vt:lpstr>
      <vt:lpstr>Arial</vt:lpstr>
      <vt:lpstr>Office 테마</vt:lpstr>
      <vt:lpstr>PowerPoint 프레젠테이션</vt:lpstr>
      <vt:lpstr>PowerPoint 프레젠테이션</vt:lpstr>
      <vt:lpstr>REMEMBER ART</vt:lpstr>
      <vt:lpstr>PowerPoint 프레젠테이션</vt:lpstr>
      <vt:lpstr>REMEMBER ART USE CASE DIAGRAM</vt:lpstr>
      <vt:lpstr>PowerPoint 프레젠테이션</vt:lpstr>
      <vt:lpstr>REMEMBER ART STORY BOARD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user</cp:lastModifiedBy>
  <cp:revision>161</cp:revision>
  <cp:lastPrinted>2019-05-29T05:54:36Z</cp:lastPrinted>
  <dcterms:created xsi:type="dcterms:W3CDTF">2019-03-11T07:43:12Z</dcterms:created>
  <dcterms:modified xsi:type="dcterms:W3CDTF">2020-05-06T05:02:38Z</dcterms:modified>
</cp:coreProperties>
</file>